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718" r:id="rId2"/>
    <p:sldId id="711" r:id="rId3"/>
    <p:sldId id="712" r:id="rId4"/>
    <p:sldId id="713" r:id="rId5"/>
    <p:sldId id="714" r:id="rId6"/>
    <p:sldId id="715" r:id="rId7"/>
    <p:sldId id="716" r:id="rId8"/>
    <p:sldId id="717" r:id="rId9"/>
    <p:sldId id="677" r:id="rId10"/>
    <p:sldId id="719" r:id="rId11"/>
    <p:sldId id="678" r:id="rId12"/>
    <p:sldId id="679" r:id="rId13"/>
    <p:sldId id="680" r:id="rId14"/>
    <p:sldId id="720" r:id="rId15"/>
    <p:sldId id="681" r:id="rId16"/>
    <p:sldId id="682" r:id="rId17"/>
    <p:sldId id="721" r:id="rId18"/>
    <p:sldId id="722" r:id="rId19"/>
    <p:sldId id="723" r:id="rId20"/>
    <p:sldId id="724" r:id="rId21"/>
    <p:sldId id="725" r:id="rId22"/>
    <p:sldId id="726" r:id="rId23"/>
    <p:sldId id="729" r:id="rId24"/>
    <p:sldId id="730" r:id="rId25"/>
    <p:sldId id="731" r:id="rId26"/>
    <p:sldId id="732" r:id="rId27"/>
    <p:sldId id="733" r:id="rId28"/>
    <p:sldId id="734" r:id="rId29"/>
    <p:sldId id="735" r:id="rId30"/>
    <p:sldId id="689" r:id="rId31"/>
    <p:sldId id="690" r:id="rId32"/>
    <p:sldId id="691" r:id="rId33"/>
    <p:sldId id="692" r:id="rId34"/>
    <p:sldId id="727" r:id="rId35"/>
    <p:sldId id="693" r:id="rId36"/>
    <p:sldId id="694" r:id="rId37"/>
    <p:sldId id="695" r:id="rId38"/>
    <p:sldId id="728" r:id="rId39"/>
    <p:sldId id="701" r:id="rId40"/>
    <p:sldId id="702" r:id="rId41"/>
    <p:sldId id="703" r:id="rId42"/>
    <p:sldId id="704" r:id="rId43"/>
    <p:sldId id="705" r:id="rId44"/>
    <p:sldId id="706" r:id="rId45"/>
    <p:sldId id="707" r:id="rId46"/>
    <p:sldId id="708" r:id="rId47"/>
    <p:sldId id="710" r:id="rId48"/>
  </p:sldIdLst>
  <p:sldSz cx="9144000" cy="6858000" type="screen4x3"/>
  <p:notesSz cx="6858000" cy="92964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bg1"/>
        </a:solidFill>
        <a:latin typeface="Times" pitchFamily="18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bg1"/>
        </a:solidFill>
        <a:latin typeface="Times" pitchFamily="18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bg1"/>
        </a:solidFill>
        <a:latin typeface="Times" pitchFamily="18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bg1"/>
        </a:solidFill>
        <a:latin typeface="Times" pitchFamily="18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bg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860000"/>
    <a:srgbClr val="B40000"/>
    <a:srgbClr val="B80000"/>
    <a:srgbClr val="FF6600"/>
    <a:srgbClr val="292929"/>
    <a:srgbClr val="FF0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10" autoAdjust="0"/>
    <p:restoredTop sz="90961" autoAdjust="0"/>
  </p:normalViewPr>
  <p:slideViewPr>
    <p:cSldViewPr>
      <p:cViewPr varScale="1">
        <p:scale>
          <a:sx n="106" d="100"/>
          <a:sy n="106" d="100"/>
        </p:scale>
        <p:origin x="13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8B4AEF61-C6CD-4846-9982-DC5749B8B0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13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6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6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6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37427236-3604-4401-8F5A-0426EFCE8C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53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23AF1-A490-48B1-A867-08F16863D2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E7C21-E513-44E9-B773-3462AFCDBD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B10C9-F1A8-4EBF-B326-4F63E36740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2FF1E-C493-40EC-9777-F62DB80632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F7E0A-9C7A-453D-AAD2-7F1E8FF6A7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3CAE6-DEB9-4206-ADC3-E4C13EE6B1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A1588-90CF-47B1-B2CF-B3BAE8B0FB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EEF4C-03A5-44C2-B0C4-32B51C5DC0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B0C4B-B342-4C3E-AD9A-EEF138FBB2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E2BA1-C0ED-4DA2-86B7-ADFF13EA03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85E55-EB42-44BF-9E41-B65783717E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fld id="{D064F378-FFB2-4E18-B947-574882B2AF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200" b="1" u="sng" dirty="0">
                <a:solidFill>
                  <a:srgbClr val="FFEF02"/>
                </a:solidFill>
              </a:rPr>
              <a:t>Outline of Today’s Discussion</a:t>
            </a:r>
            <a:endParaRPr lang="en-US" sz="3200" b="1" u="sng" dirty="0">
              <a:solidFill>
                <a:srgbClr val="FFFB0F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4102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Seeing the big picture in MR: Prediction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000" b="1" dirty="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Starting SPSS on the Different Models:				Stepwise versus Hierarchical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000" b="1" dirty="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Interpreting the SPSS output box by box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000" b="1" dirty="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/>
          <a:lstStyle/>
          <a:p>
            <a:r>
              <a:rPr lang="en-US"/>
              <a:t>MR Example Variables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solidFill>
                  <a:srgbClr val="0000FF"/>
                </a:solidFill>
              </a:rPr>
              <a:t>Crednow – the number of credits that a student is taking </a:t>
            </a:r>
            <a:r>
              <a:rPr lang="en-US" sz="2400" i="1">
                <a:solidFill>
                  <a:srgbClr val="0000FF"/>
                </a:solidFill>
              </a:rPr>
              <a:t>while </a:t>
            </a:r>
            <a:r>
              <a:rPr lang="en-US" sz="2400">
                <a:solidFill>
                  <a:srgbClr val="0000FF"/>
                </a:solidFill>
              </a:rPr>
              <a:t>enrolled in a stat course.</a:t>
            </a:r>
          </a:p>
          <a:p>
            <a:endParaRPr lang="en-US" sz="2400">
              <a:solidFill>
                <a:srgbClr val="0000FF"/>
              </a:solidFill>
            </a:endParaRPr>
          </a:p>
          <a:p>
            <a:endParaRPr lang="en-US" sz="2400">
              <a:solidFill>
                <a:srgbClr val="0000FF"/>
              </a:solidFill>
            </a:endParaRPr>
          </a:p>
          <a:p>
            <a:endParaRPr lang="en-US" sz="2400">
              <a:solidFill>
                <a:srgbClr val="0000FF"/>
              </a:solidFill>
            </a:endParaRPr>
          </a:p>
          <a:p>
            <a:r>
              <a:rPr lang="en-US" sz="2400">
                <a:solidFill>
                  <a:srgbClr val="FF0000"/>
                </a:solidFill>
              </a:rPr>
              <a:t>Age – student’s age</a:t>
            </a:r>
          </a:p>
          <a:p>
            <a:r>
              <a:rPr lang="en-US" sz="2400">
                <a:solidFill>
                  <a:srgbClr val="FF0000"/>
                </a:solidFill>
              </a:rPr>
              <a:t>EmpHours – the # of hours that the student works</a:t>
            </a:r>
          </a:p>
          <a:p>
            <a:r>
              <a:rPr lang="en-US" sz="2400">
                <a:solidFill>
                  <a:srgbClr val="FF0000"/>
                </a:solidFill>
              </a:rPr>
              <a:t>Night – whether the student is also enrolled in night courses (yes or no)</a:t>
            </a:r>
          </a:p>
          <a:p>
            <a:r>
              <a:rPr lang="en-US" sz="2400">
                <a:solidFill>
                  <a:srgbClr val="FF0000"/>
                </a:solidFill>
              </a:rPr>
              <a:t>Othact – involvement in other activities (yes/no)</a:t>
            </a:r>
          </a:p>
        </p:txBody>
      </p:sp>
      <p:sp>
        <p:nvSpPr>
          <p:cNvPr id="598020" name="Text Box 4"/>
          <p:cNvSpPr txBox="1">
            <a:spLocks noChangeArrowheads="1"/>
          </p:cNvSpPr>
          <p:nvPr/>
        </p:nvSpPr>
        <p:spPr bwMode="auto">
          <a:xfrm>
            <a:off x="4403725" y="1331913"/>
            <a:ext cx="113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33CC33"/>
                </a:solidFill>
                <a:latin typeface="Arial" charset="0"/>
              </a:rPr>
              <a:t>Criterion</a:t>
            </a:r>
          </a:p>
        </p:txBody>
      </p:sp>
      <p:sp>
        <p:nvSpPr>
          <p:cNvPr id="598021" name="Text Box 5"/>
          <p:cNvSpPr txBox="1">
            <a:spLocks noChangeArrowheads="1"/>
          </p:cNvSpPr>
          <p:nvPr/>
        </p:nvSpPr>
        <p:spPr bwMode="auto">
          <a:xfrm>
            <a:off x="4267200" y="3214688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33CC33"/>
                </a:solidFill>
                <a:latin typeface="Arial" charset="0"/>
              </a:rPr>
              <a:t>Predictors</a:t>
            </a:r>
          </a:p>
        </p:txBody>
      </p:sp>
      <p:sp>
        <p:nvSpPr>
          <p:cNvPr id="598022" name="Text Box 6"/>
          <p:cNvSpPr txBox="1">
            <a:spLocks noChangeArrowheads="1"/>
          </p:cNvSpPr>
          <p:nvPr/>
        </p:nvSpPr>
        <p:spPr bwMode="auto">
          <a:xfrm>
            <a:off x="2667000" y="228600"/>
            <a:ext cx="41767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sz="2000">
                <a:solidFill>
                  <a:srgbClr val="B80000"/>
                </a:solidFill>
              </a:rPr>
              <a:t>Let’s define what the variables mean…</a:t>
            </a:r>
          </a:p>
        </p:txBody>
      </p:sp>
    </p:spTree>
    <p:extLst>
      <p:ext uri="{BB962C8B-B14F-4D97-AF65-F5344CB8AC3E}">
        <p14:creationId xmlns:p14="http://schemas.microsoft.com/office/powerpoint/2010/main" val="15741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Stepwise MR in SPSS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In SPSS, the MR process begins the same way as for simple, one-variable regression.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Analyze </a:t>
            </a:r>
            <a:r>
              <a:rPr lang="en-US" sz="2800" dirty="0">
                <a:solidFill>
                  <a:srgbClr val="FFFF00"/>
                </a:solidFill>
                <a:sym typeface="Wingdings" pitchFamily="2" charset="2"/>
              </a:rPr>
              <a:t> Regression  Linear</a:t>
            </a:r>
          </a:p>
          <a:p>
            <a:endParaRPr lang="en-US" sz="2800" dirty="0">
              <a:solidFill>
                <a:srgbClr val="FFFF00"/>
              </a:solidFill>
              <a:sym typeface="Wingdings" pitchFamily="2" charset="2"/>
            </a:endParaRPr>
          </a:p>
          <a:p>
            <a:r>
              <a:rPr lang="en-US" sz="2800" dirty="0">
                <a:solidFill>
                  <a:schemeClr val="bg1"/>
                </a:solidFill>
                <a:sym typeface="Wingdings" pitchFamily="2" charset="2"/>
              </a:rPr>
              <a:t>These steps in SPSS w/b used no matter whether the procedure is </a:t>
            </a:r>
            <a:r>
              <a:rPr lang="en-US" sz="2800" dirty="0">
                <a:solidFill>
                  <a:srgbClr val="FFFF00"/>
                </a:solidFill>
                <a:sym typeface="Wingdings" pitchFamily="2" charset="2"/>
              </a:rPr>
              <a:t>stepwise</a:t>
            </a:r>
            <a:r>
              <a:rPr lang="en-US" sz="2800" dirty="0">
                <a:solidFill>
                  <a:schemeClr val="bg1"/>
                </a:solidFill>
                <a:sym typeface="Wingdings" pitchFamily="2" charset="2"/>
              </a:rPr>
              <a:t> or </a:t>
            </a:r>
            <a:r>
              <a:rPr lang="en-US" sz="2800" dirty="0">
                <a:solidFill>
                  <a:srgbClr val="FFFF00"/>
                </a:solidFill>
                <a:sym typeface="Wingdings" pitchFamily="2" charset="2"/>
              </a:rPr>
              <a:t>hierarchical</a:t>
            </a:r>
            <a:r>
              <a:rPr lang="en-US" sz="2800" dirty="0">
                <a:solidFill>
                  <a:schemeClr val="bg1"/>
                </a:solidFill>
                <a:sym typeface="Wingdings" pitchFamily="2" charset="2"/>
              </a:rPr>
              <a:t> (or other MR procedures, such as ‘</a:t>
            </a:r>
            <a:r>
              <a:rPr lang="en-US" sz="2800" dirty="0">
                <a:solidFill>
                  <a:srgbClr val="FFFF00"/>
                </a:solidFill>
                <a:sym typeface="Wingdings" pitchFamily="2" charset="2"/>
              </a:rPr>
              <a:t>simultaneous</a:t>
            </a:r>
            <a:r>
              <a:rPr lang="en-US" sz="2800" dirty="0">
                <a:solidFill>
                  <a:schemeClr val="bg1"/>
                </a:solidFill>
                <a:sym typeface="Wingdings" pitchFamily="2" charset="2"/>
              </a:rPr>
              <a:t>’).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Stepwise MR in SPSS</a:t>
            </a:r>
          </a:p>
        </p:txBody>
      </p:sp>
      <p:pic>
        <p:nvPicPr>
          <p:cNvPr id="536579" name="Picture 3" descr="variablecho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5850" y="1797050"/>
            <a:ext cx="4430713" cy="3263900"/>
          </a:xfrm>
          <a:prstGeom prst="rect">
            <a:avLst/>
          </a:prstGeom>
          <a:noFill/>
        </p:spPr>
      </p:pic>
      <p:sp>
        <p:nvSpPr>
          <p:cNvPr id="536580" name="Text Box 4"/>
          <p:cNvSpPr txBox="1">
            <a:spLocks noChangeArrowheads="1"/>
          </p:cNvSpPr>
          <p:nvPr/>
        </p:nvSpPr>
        <p:spPr bwMode="auto">
          <a:xfrm>
            <a:off x="735013" y="5334000"/>
            <a:ext cx="7710487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/>
              <a:t>Identify a single </a:t>
            </a:r>
            <a:r>
              <a:rPr lang="en-US">
                <a:solidFill>
                  <a:srgbClr val="FFFF00"/>
                </a:solidFill>
              </a:rPr>
              <a:t>dependent variable (criterion)</a:t>
            </a:r>
            <a:r>
              <a:rPr lang="en-US"/>
              <a:t>,</a:t>
            </a:r>
          </a:p>
          <a:p>
            <a:pPr marL="342900" indent="-342900" algn="ctr">
              <a:buFontTx/>
              <a:buNone/>
            </a:pPr>
            <a:r>
              <a:rPr lang="en-US"/>
              <a:t>and more than one </a:t>
            </a:r>
            <a:r>
              <a:rPr lang="en-US">
                <a:solidFill>
                  <a:srgbClr val="FFFF00"/>
                </a:solidFill>
              </a:rPr>
              <a:t>independent variable (predictors)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Stepwise MR in SPSS</a:t>
            </a:r>
          </a:p>
        </p:txBody>
      </p:sp>
      <p:pic>
        <p:nvPicPr>
          <p:cNvPr id="537603" name="Picture 3" descr="methodcho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263" y="1804988"/>
            <a:ext cx="4435475" cy="3246437"/>
          </a:xfrm>
          <a:prstGeom prst="rect">
            <a:avLst/>
          </a:prstGeom>
          <a:noFill/>
        </p:spPr>
      </p:pic>
      <p:sp>
        <p:nvSpPr>
          <p:cNvPr id="537604" name="Text Box 4"/>
          <p:cNvSpPr txBox="1">
            <a:spLocks noChangeArrowheads="1"/>
          </p:cNvSpPr>
          <p:nvPr/>
        </p:nvSpPr>
        <p:spPr bwMode="auto">
          <a:xfrm>
            <a:off x="2057400" y="5562600"/>
            <a:ext cx="5364163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/>
              <a:t>The </a:t>
            </a:r>
            <a:r>
              <a:rPr lang="en-US">
                <a:solidFill>
                  <a:srgbClr val="FFFF00"/>
                </a:solidFill>
              </a:rPr>
              <a:t>Method</a:t>
            </a:r>
            <a:r>
              <a:rPr lang="en-US"/>
              <a:t> box s/b set to </a:t>
            </a:r>
            <a:r>
              <a:rPr lang="en-US">
                <a:solidFill>
                  <a:srgbClr val="FFFF00"/>
                </a:solidFill>
              </a:rPr>
              <a:t>Stepwise</a:t>
            </a:r>
            <a:r>
              <a:rPr lang="en-US"/>
              <a:t>.</a:t>
            </a:r>
          </a:p>
          <a:p>
            <a:pPr marL="342900" indent="-342900" algn="ctr">
              <a:buFontTx/>
              <a:buNone/>
            </a:pPr>
            <a:r>
              <a:rPr lang="en-US"/>
              <a:t>Then click on the ‘</a:t>
            </a:r>
            <a:r>
              <a:rPr lang="en-US">
                <a:solidFill>
                  <a:srgbClr val="FFFF00"/>
                </a:solidFill>
              </a:rPr>
              <a:t>Statistics</a:t>
            </a:r>
            <a:r>
              <a:rPr lang="en-US"/>
              <a:t>’ box…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Starting SPSS on Different Models</a:t>
            </a:r>
          </a:p>
        </p:txBody>
      </p:sp>
      <p:pic>
        <p:nvPicPr>
          <p:cNvPr id="604163" name="Picture 3" descr="methodcho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263" y="1804988"/>
            <a:ext cx="4435475" cy="3246437"/>
          </a:xfrm>
          <a:prstGeom prst="rect">
            <a:avLst/>
          </a:prstGeom>
          <a:noFill/>
        </p:spPr>
      </p:pic>
      <p:sp>
        <p:nvSpPr>
          <p:cNvPr id="604164" name="Text Box 4"/>
          <p:cNvSpPr txBox="1">
            <a:spLocks noChangeArrowheads="1"/>
          </p:cNvSpPr>
          <p:nvPr/>
        </p:nvSpPr>
        <p:spPr bwMode="auto">
          <a:xfrm>
            <a:off x="785813" y="5181600"/>
            <a:ext cx="7640637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/>
              <a:t>Click on the ‘</a:t>
            </a:r>
            <a:r>
              <a:rPr lang="en-US">
                <a:solidFill>
                  <a:srgbClr val="FFFF00"/>
                </a:solidFill>
              </a:rPr>
              <a:t>Statistics</a:t>
            </a:r>
            <a:r>
              <a:rPr lang="en-US"/>
              <a:t>’ box to choose your statistics</a:t>
            </a: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FF00"/>
                </a:solidFill>
              </a:rPr>
              <a:t>FOR ANY MR MODEL</a:t>
            </a:r>
          </a:p>
        </p:txBody>
      </p:sp>
    </p:spTree>
    <p:extLst>
      <p:ext uri="{BB962C8B-B14F-4D97-AF65-F5344CB8AC3E}">
        <p14:creationId xmlns:p14="http://schemas.microsoft.com/office/powerpoint/2010/main" val="181885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Stepwise MR in SPSS</a:t>
            </a:r>
          </a:p>
        </p:txBody>
      </p:sp>
      <p:pic>
        <p:nvPicPr>
          <p:cNvPr id="538627" name="Picture 3" descr="sta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5638800" cy="3590925"/>
          </a:xfrm>
          <a:prstGeom prst="rect">
            <a:avLst/>
          </a:prstGeom>
          <a:noFill/>
        </p:spPr>
      </p:pic>
      <p:sp>
        <p:nvSpPr>
          <p:cNvPr id="538628" name="Text Box 4"/>
          <p:cNvSpPr txBox="1">
            <a:spLocks noChangeArrowheads="1"/>
          </p:cNvSpPr>
          <p:nvPr/>
        </p:nvSpPr>
        <p:spPr bwMode="auto">
          <a:xfrm>
            <a:off x="1025525" y="5562600"/>
            <a:ext cx="7205663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/>
              <a:t>We probably won’t need all the statistics options,</a:t>
            </a:r>
          </a:p>
          <a:p>
            <a:pPr marL="342900" indent="-342900" algn="ctr">
              <a:buFontTx/>
              <a:buNone/>
            </a:pPr>
            <a:r>
              <a:rPr lang="en-US"/>
              <a:t>but let’s </a:t>
            </a:r>
            <a:r>
              <a:rPr lang="en-US">
                <a:solidFill>
                  <a:srgbClr val="FFFF00"/>
                </a:solidFill>
              </a:rPr>
              <a:t>select them all for 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Stepwise MR in SPSS</a:t>
            </a:r>
          </a:p>
        </p:txBody>
      </p:sp>
      <p:pic>
        <p:nvPicPr>
          <p:cNvPr id="539651" name="Picture 3" descr="methodcho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263" y="1804988"/>
            <a:ext cx="4435475" cy="3246437"/>
          </a:xfrm>
          <a:prstGeom prst="rect">
            <a:avLst/>
          </a:prstGeom>
          <a:noFill/>
        </p:spPr>
      </p:pic>
      <p:sp>
        <p:nvSpPr>
          <p:cNvPr id="539652" name="Text Box 4"/>
          <p:cNvSpPr txBox="1">
            <a:spLocks noChangeArrowheads="1"/>
          </p:cNvSpPr>
          <p:nvPr/>
        </p:nvSpPr>
        <p:spPr bwMode="auto">
          <a:xfrm>
            <a:off x="855663" y="5562600"/>
            <a:ext cx="7796212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/>
              <a:t>When your variables, method, and stats are complete,</a:t>
            </a: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FF00"/>
                </a:solidFill>
              </a:rPr>
              <a:t>click OK to run the multiple regression!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Interpreting The Output: Box by Box</a:t>
            </a:r>
          </a:p>
        </p:txBody>
      </p:sp>
      <p:pic>
        <p:nvPicPr>
          <p:cNvPr id="608259" name="Picture 3" descr="correl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315200" cy="3836988"/>
          </a:xfrm>
          <a:prstGeom prst="rect">
            <a:avLst/>
          </a:prstGeom>
          <a:noFill/>
        </p:spPr>
      </p:pic>
      <p:sp>
        <p:nvSpPr>
          <p:cNvPr id="608260" name="Text Box 4"/>
          <p:cNvSpPr txBox="1">
            <a:spLocks noChangeArrowheads="1"/>
          </p:cNvSpPr>
          <p:nvPr/>
        </p:nvSpPr>
        <p:spPr bwMode="auto">
          <a:xfrm>
            <a:off x="685800" y="5715000"/>
            <a:ext cx="820737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/>
              <a:t>These are the ‘zero-order’ correlations.</a:t>
            </a:r>
          </a:p>
          <a:p>
            <a:pPr marL="342900" indent="-342900" algn="ctr">
              <a:buFontTx/>
              <a:buNone/>
            </a:pPr>
            <a:r>
              <a:rPr lang="en-US"/>
              <a:t>These do </a:t>
            </a:r>
            <a:r>
              <a:rPr lang="en-US">
                <a:solidFill>
                  <a:srgbClr val="FFFF00"/>
                </a:solidFill>
              </a:rPr>
              <a:t>NOT</a:t>
            </a:r>
            <a:r>
              <a:rPr lang="en-US"/>
              <a:t> depend on which MR procedure is used. </a:t>
            </a:r>
          </a:p>
        </p:txBody>
      </p:sp>
      <p:sp>
        <p:nvSpPr>
          <p:cNvPr id="608261" name="Text Box 5"/>
          <p:cNvSpPr txBox="1">
            <a:spLocks noChangeArrowheads="1"/>
          </p:cNvSpPr>
          <p:nvPr/>
        </p:nvSpPr>
        <p:spPr bwMode="auto">
          <a:xfrm>
            <a:off x="2514600" y="228600"/>
            <a:ext cx="43989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sz="2000" dirty="0">
                <a:solidFill>
                  <a:srgbClr val="FFFF00"/>
                </a:solidFill>
              </a:rPr>
              <a:t>The Correlations Box Could Be Helpful!</a:t>
            </a:r>
            <a:r>
              <a:rPr lang="en-US" sz="2000" dirty="0"/>
              <a:t>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78807" y="617192"/>
            <a:ext cx="247054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sz="2000" dirty="0" smtClean="0"/>
              <a:t>Stepwise MR in SPSS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51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Interpreting The Output: Box by Box</a:t>
            </a:r>
          </a:p>
        </p:txBody>
      </p:sp>
      <p:pic>
        <p:nvPicPr>
          <p:cNvPr id="609283" name="Picture 3" descr="s entered remov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7188" y="2344738"/>
            <a:ext cx="5888037" cy="2166937"/>
          </a:xfrm>
          <a:prstGeom prst="rect">
            <a:avLst/>
          </a:prstGeom>
          <a:noFill/>
        </p:spPr>
      </p:pic>
      <p:sp>
        <p:nvSpPr>
          <p:cNvPr id="609284" name="Text Box 4"/>
          <p:cNvSpPr txBox="1">
            <a:spLocks noChangeArrowheads="1"/>
          </p:cNvSpPr>
          <p:nvPr/>
        </p:nvSpPr>
        <p:spPr bwMode="auto">
          <a:xfrm>
            <a:off x="914400" y="304800"/>
            <a:ext cx="7667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IMO, The Variables Entered/Removed Box Is NOT particularly Helpful!</a:t>
            </a:r>
            <a:r>
              <a:rPr lang="en-US" sz="2000"/>
              <a:t> </a:t>
            </a:r>
          </a:p>
        </p:txBody>
      </p:sp>
      <p:sp>
        <p:nvSpPr>
          <p:cNvPr id="609285" name="Text Box 5"/>
          <p:cNvSpPr txBox="1">
            <a:spLocks noChangeArrowheads="1"/>
          </p:cNvSpPr>
          <p:nvPr/>
        </p:nvSpPr>
        <p:spPr bwMode="auto">
          <a:xfrm>
            <a:off x="169863" y="5181600"/>
            <a:ext cx="8728075" cy="1416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chemeClr val="bg2"/>
                </a:solidFill>
              </a:rPr>
              <a:t>Notice that there are 3 different models being constructed.</a:t>
            </a:r>
          </a:p>
          <a:p>
            <a:pPr marL="342900" indent="-342900" algn="ctr">
              <a:buFontTx/>
              <a:buNone/>
            </a:pPr>
            <a:r>
              <a:rPr lang="en-US">
                <a:solidFill>
                  <a:schemeClr val="bg2"/>
                </a:solidFill>
              </a:rPr>
              <a:t>Successive models have more variables entered.</a:t>
            </a:r>
          </a:p>
          <a:p>
            <a:pPr marL="342900" indent="-342900" algn="ctr">
              <a:buFontTx/>
              <a:buNone/>
            </a:pPr>
            <a:r>
              <a:rPr lang="en-US" sz="2000">
                <a:solidFill>
                  <a:schemeClr val="bg2"/>
                </a:solidFill>
              </a:rPr>
              <a:t>Or…more variables removed if you start with the full model and exclude variables.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786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Interpreting The Output: Box by Box</a:t>
            </a:r>
          </a:p>
        </p:txBody>
      </p:sp>
      <p:pic>
        <p:nvPicPr>
          <p:cNvPr id="610307" name="Picture 3" descr="s model summ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488" y="2238375"/>
            <a:ext cx="6931025" cy="2381250"/>
          </a:xfrm>
          <a:prstGeom prst="rect">
            <a:avLst/>
          </a:prstGeom>
          <a:noFill/>
        </p:spPr>
      </p:pic>
      <p:sp>
        <p:nvSpPr>
          <p:cNvPr id="610308" name="Text Box 4"/>
          <p:cNvSpPr txBox="1">
            <a:spLocks noChangeArrowheads="1"/>
          </p:cNvSpPr>
          <p:nvPr/>
        </p:nvSpPr>
        <p:spPr bwMode="auto">
          <a:xfrm>
            <a:off x="1828800" y="228600"/>
            <a:ext cx="56784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The Model Summary Box Is EXTREMELY Helpful!</a:t>
            </a:r>
            <a:r>
              <a:rPr lang="en-US" sz="2000"/>
              <a:t> </a:t>
            </a:r>
          </a:p>
        </p:txBody>
      </p:sp>
      <p:sp>
        <p:nvSpPr>
          <p:cNvPr id="610309" name="Text Box 5"/>
          <p:cNvSpPr txBox="1">
            <a:spLocks noChangeArrowheads="1"/>
          </p:cNvSpPr>
          <p:nvPr/>
        </p:nvSpPr>
        <p:spPr bwMode="auto">
          <a:xfrm>
            <a:off x="381000" y="4724400"/>
            <a:ext cx="8586788" cy="188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/>
              <a:t>Notice that there are 3 different models being constructed.</a:t>
            </a:r>
          </a:p>
          <a:p>
            <a:pPr marL="342900" indent="-342900" algn="ctr">
              <a:buFontTx/>
              <a:buNone/>
            </a:pPr>
            <a:r>
              <a:rPr lang="en-US"/>
              <a:t>You can see the INCREMENTAL value of each model by</a:t>
            </a:r>
          </a:p>
          <a:p>
            <a:pPr marL="342900" indent="-342900" algn="ctr">
              <a:buFontTx/>
              <a:buNone/>
            </a:pPr>
            <a:r>
              <a:rPr lang="en-US"/>
              <a:t>comparing r-squared values, or r-square-change values!</a:t>
            </a:r>
            <a:endParaRPr lang="en-US">
              <a:solidFill>
                <a:schemeClr val="bg2"/>
              </a:solidFill>
            </a:endParaRPr>
          </a:p>
          <a:p>
            <a:pPr marL="342900" indent="-342900" algn="ctr">
              <a:buFontTx/>
              <a:buNone/>
            </a:pPr>
            <a:r>
              <a:rPr lang="en-US" sz="2000">
                <a:solidFill>
                  <a:schemeClr val="bg2"/>
                </a:solidFill>
              </a:rPr>
              <a:t>The ‘footnotes’ tell you everything that the ‘variables entered/removed’ box does.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9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FFEF02"/>
                </a:solidFill>
              </a:rPr>
              <a:t>Part 1</a:t>
            </a:r>
            <a:endParaRPr lang="en-US"/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1385888" y="2514600"/>
            <a:ext cx="6661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b="1"/>
              <a:t>Seeing the Big Picture in MR: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b="1"/>
              <a:t>Prediction!</a:t>
            </a:r>
          </a:p>
        </p:txBody>
      </p:sp>
    </p:spTree>
    <p:extLst>
      <p:ext uri="{BB962C8B-B14F-4D97-AF65-F5344CB8AC3E}">
        <p14:creationId xmlns:p14="http://schemas.microsoft.com/office/powerpoint/2010/main" val="2080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Interpreting The Output: Box by Box</a:t>
            </a:r>
          </a:p>
        </p:txBody>
      </p:sp>
      <p:pic>
        <p:nvPicPr>
          <p:cNvPr id="611331" name="Picture 3" descr="s ano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8013" y="1787525"/>
            <a:ext cx="5386387" cy="3282950"/>
          </a:xfrm>
          <a:prstGeom prst="rect">
            <a:avLst/>
          </a:prstGeom>
          <a:noFill/>
        </p:spPr>
      </p:pic>
      <p:sp>
        <p:nvSpPr>
          <p:cNvPr id="611332" name="Text Box 4"/>
          <p:cNvSpPr txBox="1">
            <a:spLocks noChangeArrowheads="1"/>
          </p:cNvSpPr>
          <p:nvPr/>
        </p:nvSpPr>
        <p:spPr bwMode="auto">
          <a:xfrm>
            <a:off x="1828800" y="304800"/>
            <a:ext cx="5721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IMO, The ANOVA Box Is NOT particularly Helpful!</a:t>
            </a:r>
            <a:r>
              <a:rPr lang="en-US" sz="2000"/>
              <a:t> </a:t>
            </a:r>
          </a:p>
        </p:txBody>
      </p:sp>
      <p:sp>
        <p:nvSpPr>
          <p:cNvPr id="611333" name="Text Box 5"/>
          <p:cNvSpPr txBox="1">
            <a:spLocks noChangeArrowheads="1"/>
          </p:cNvSpPr>
          <p:nvPr/>
        </p:nvSpPr>
        <p:spPr bwMode="auto">
          <a:xfrm>
            <a:off x="1200150" y="5181600"/>
            <a:ext cx="6678613" cy="1416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chemeClr val="bg2"/>
                </a:solidFill>
              </a:rPr>
              <a:t>This box would only be helpful if you needed</a:t>
            </a:r>
          </a:p>
          <a:p>
            <a:pPr marL="342900" indent="-342900" algn="ctr">
              <a:buFontTx/>
              <a:buNone/>
            </a:pPr>
            <a:r>
              <a:rPr lang="en-US">
                <a:solidFill>
                  <a:schemeClr val="bg2"/>
                </a:solidFill>
              </a:rPr>
              <a:t> the ‘sum of square’ or ‘mean square’ values.</a:t>
            </a:r>
          </a:p>
          <a:p>
            <a:pPr marL="342900" indent="-342900" algn="ctr">
              <a:buFontTx/>
              <a:buNone/>
            </a:pPr>
            <a:r>
              <a:rPr lang="en-US">
                <a:solidFill>
                  <a:schemeClr val="bg2"/>
                </a:solidFill>
              </a:rPr>
              <a:t>That’s unlikely!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90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Interpreting The Output: Box by Box</a:t>
            </a:r>
          </a:p>
        </p:txBody>
      </p:sp>
      <p:pic>
        <p:nvPicPr>
          <p:cNvPr id="612355" name="Picture 3" descr="s coeffici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5943600" cy="2551113"/>
          </a:xfrm>
          <a:prstGeom prst="rect">
            <a:avLst/>
          </a:prstGeom>
          <a:noFill/>
        </p:spPr>
      </p:pic>
      <p:sp>
        <p:nvSpPr>
          <p:cNvPr id="612356" name="Text Box 4"/>
          <p:cNvSpPr txBox="1">
            <a:spLocks noChangeArrowheads="1"/>
          </p:cNvSpPr>
          <p:nvPr/>
        </p:nvSpPr>
        <p:spPr bwMode="auto">
          <a:xfrm>
            <a:off x="1447800" y="228600"/>
            <a:ext cx="626645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The </a:t>
            </a:r>
            <a:r>
              <a:rPr lang="en-US" sz="2000" smtClean="0">
                <a:solidFill>
                  <a:srgbClr val="FFFF00"/>
                </a:solidFill>
              </a:rPr>
              <a:t>Coefficients Box </a:t>
            </a:r>
            <a:r>
              <a:rPr lang="en-US" sz="2000" dirty="0">
                <a:solidFill>
                  <a:srgbClr val="FFFF00"/>
                </a:solidFill>
              </a:rPr>
              <a:t>Is the MOST Helpful for Prediction!</a:t>
            </a:r>
            <a:r>
              <a:rPr lang="en-US" sz="2000" dirty="0"/>
              <a:t> </a:t>
            </a:r>
          </a:p>
        </p:txBody>
      </p:sp>
      <p:sp>
        <p:nvSpPr>
          <p:cNvPr id="612357" name="Text Box 5"/>
          <p:cNvSpPr txBox="1">
            <a:spLocks noChangeArrowheads="1"/>
          </p:cNvSpPr>
          <p:nvPr/>
        </p:nvSpPr>
        <p:spPr bwMode="auto">
          <a:xfrm>
            <a:off x="111125" y="4724400"/>
            <a:ext cx="9032875" cy="1416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/>
              <a:t>Notice that there are 3 different models being constructed.</a:t>
            </a:r>
          </a:p>
          <a:p>
            <a:pPr marL="342900" indent="-342900" algn="ctr">
              <a:buFontTx/>
              <a:buNone/>
            </a:pPr>
            <a:r>
              <a:rPr lang="en-US"/>
              <a:t>The box provides coefficients for each model!</a:t>
            </a:r>
            <a:endParaRPr lang="en-US">
              <a:solidFill>
                <a:schemeClr val="bg2"/>
              </a:solidFill>
            </a:endParaRPr>
          </a:p>
          <a:p>
            <a:pPr marL="342900" indent="-342900" algn="ctr">
              <a:buFontTx/>
              <a:buNone/>
            </a:pPr>
            <a:r>
              <a:rPr lang="en-US" sz="2000">
                <a:solidFill>
                  <a:schemeClr val="bg2"/>
                </a:solidFill>
              </a:rPr>
              <a:t>And, it does this for raw scores (unstandardized ‘B’), and z-scores (standardized Beta)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17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Interpreting The Output: Box by Box</a:t>
            </a:r>
          </a:p>
        </p:txBody>
      </p:sp>
      <p:pic>
        <p:nvPicPr>
          <p:cNvPr id="613379" name="Picture 3" descr="s excluded variab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6096000" cy="2719388"/>
          </a:xfrm>
          <a:prstGeom prst="rect">
            <a:avLst/>
          </a:prstGeom>
          <a:noFill/>
        </p:spPr>
      </p:pic>
      <p:sp>
        <p:nvSpPr>
          <p:cNvPr id="613380" name="Text Box 4"/>
          <p:cNvSpPr txBox="1">
            <a:spLocks noChangeArrowheads="1"/>
          </p:cNvSpPr>
          <p:nvPr/>
        </p:nvSpPr>
        <p:spPr bwMode="auto">
          <a:xfrm>
            <a:off x="1219200" y="304800"/>
            <a:ext cx="6794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IMO, The Excluded Variables Box Is NOT particularly Helpful!</a:t>
            </a:r>
            <a:r>
              <a:rPr lang="en-US" sz="2000"/>
              <a:t> </a:t>
            </a:r>
          </a:p>
        </p:txBody>
      </p:sp>
      <p:sp>
        <p:nvSpPr>
          <p:cNvPr id="613381" name="Text Box 5"/>
          <p:cNvSpPr txBox="1">
            <a:spLocks noChangeArrowheads="1"/>
          </p:cNvSpPr>
          <p:nvPr/>
        </p:nvSpPr>
        <p:spPr bwMode="auto">
          <a:xfrm>
            <a:off x="1274763" y="5181600"/>
            <a:ext cx="6557962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chemeClr val="bg2"/>
                </a:solidFill>
              </a:rPr>
              <a:t>The information here is largely (not entirely)</a:t>
            </a:r>
          </a:p>
          <a:p>
            <a:pPr marL="342900" indent="-342900" algn="ctr">
              <a:buFontTx/>
              <a:buNone/>
            </a:pPr>
            <a:r>
              <a:rPr lang="en-US">
                <a:solidFill>
                  <a:schemeClr val="bg2"/>
                </a:solidFill>
              </a:rPr>
              <a:t>redundant with that of the other boxes.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36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/>
          <p:cNvSpPr>
            <a:spLocks noChangeArrowheads="1"/>
          </p:cNvSpPr>
          <p:nvPr/>
        </p:nvSpPr>
        <p:spPr bwMode="auto">
          <a:xfrm>
            <a:off x="1257300" y="2514600"/>
            <a:ext cx="69326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b="1"/>
              <a:t>Building Prediction Equations: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b="1"/>
              <a:t>Coefficients are Our Friends!</a:t>
            </a:r>
          </a:p>
        </p:txBody>
      </p:sp>
    </p:spTree>
    <p:extLst>
      <p:ext uri="{BB962C8B-B14F-4D97-AF65-F5344CB8AC3E}">
        <p14:creationId xmlns:p14="http://schemas.microsoft.com/office/powerpoint/2010/main" val="9697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Building the Prediction Equations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We can use the </a:t>
            </a:r>
            <a:r>
              <a:rPr lang="en-US" sz="2800">
                <a:solidFill>
                  <a:srgbClr val="FFFF00"/>
                </a:solidFill>
              </a:rPr>
              <a:t>coefficients box</a:t>
            </a:r>
            <a:r>
              <a:rPr lang="en-US" sz="2800">
                <a:solidFill>
                  <a:schemeClr val="bg1"/>
                </a:solidFill>
              </a:rPr>
              <a:t> to build our regression equations.</a:t>
            </a:r>
          </a:p>
          <a:p>
            <a:pPr>
              <a:lnSpc>
                <a:spcPct val="80000"/>
              </a:lnSpc>
            </a:pPr>
            <a:endParaRPr lang="en-US" sz="28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Remember, we can do regression equations using </a:t>
            </a:r>
            <a:r>
              <a:rPr lang="en-US" sz="2800">
                <a:solidFill>
                  <a:srgbClr val="FFFF00"/>
                </a:solidFill>
              </a:rPr>
              <a:t>z-scores </a:t>
            </a:r>
            <a:r>
              <a:rPr lang="en-US" sz="2800">
                <a:solidFill>
                  <a:schemeClr val="bg1"/>
                </a:solidFill>
              </a:rPr>
              <a:t>OR </a:t>
            </a:r>
            <a:r>
              <a:rPr lang="en-US" sz="2800">
                <a:solidFill>
                  <a:srgbClr val="FFFF00"/>
                </a:solidFill>
              </a:rPr>
              <a:t>raw scores</a:t>
            </a:r>
            <a:r>
              <a:rPr lang="en-US" sz="280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en-US" sz="28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2"/>
                </a:solidFill>
              </a:rPr>
              <a:t>The z-score equations make more sense intuitively b/c the standardized beta values (standardized slopes) allow for direct comparisons across predictors that use different units of measure.</a:t>
            </a:r>
          </a:p>
        </p:txBody>
      </p:sp>
    </p:spTree>
    <p:extLst>
      <p:ext uri="{BB962C8B-B14F-4D97-AF65-F5344CB8AC3E}">
        <p14:creationId xmlns:p14="http://schemas.microsoft.com/office/powerpoint/2010/main" val="21580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Building the Prediction Equations</a:t>
            </a:r>
          </a:p>
        </p:txBody>
      </p:sp>
      <p:sp>
        <p:nvSpPr>
          <p:cNvPr id="617475" name="Text Box 3"/>
          <p:cNvSpPr txBox="1">
            <a:spLocks noChangeArrowheads="1"/>
          </p:cNvSpPr>
          <p:nvPr/>
        </p:nvSpPr>
        <p:spPr bwMode="auto">
          <a:xfrm>
            <a:off x="2286000" y="1524000"/>
            <a:ext cx="456565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rgbClr val="FFFF00"/>
                </a:solidFill>
              </a:rPr>
              <a:t>Stepwise MR</a:t>
            </a:r>
          </a:p>
        </p:txBody>
      </p:sp>
      <p:pic>
        <p:nvPicPr>
          <p:cNvPr id="617476" name="Picture 4" descr="s coeffici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7620000" cy="3270250"/>
          </a:xfrm>
          <a:prstGeom prst="rect">
            <a:avLst/>
          </a:prstGeom>
          <a:noFill/>
        </p:spPr>
      </p:pic>
      <p:sp>
        <p:nvSpPr>
          <p:cNvPr id="617477" name="Text Box 5"/>
          <p:cNvSpPr txBox="1">
            <a:spLocks noChangeArrowheads="1"/>
          </p:cNvSpPr>
          <p:nvPr/>
        </p:nvSpPr>
        <p:spPr bwMode="auto">
          <a:xfrm>
            <a:off x="533400" y="5334000"/>
            <a:ext cx="8153400" cy="1036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We can build an equation for any of the three models shown here.</a:t>
            </a:r>
          </a:p>
          <a:p>
            <a:pPr marL="342900" indent="-342900" algn="ctr"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Model #3 will be the most complete.</a:t>
            </a:r>
          </a:p>
          <a:p>
            <a:pPr marL="342900" indent="-342900" algn="ctr"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Raw-score model first…</a:t>
            </a:r>
            <a:endParaRPr lang="en-US" sz="2000"/>
          </a:p>
        </p:txBody>
      </p:sp>
      <p:sp>
        <p:nvSpPr>
          <p:cNvPr id="617478" name="Rectangle 6"/>
          <p:cNvSpPr>
            <a:spLocks noChangeArrowheads="1"/>
          </p:cNvSpPr>
          <p:nvPr/>
        </p:nvSpPr>
        <p:spPr bwMode="auto">
          <a:xfrm>
            <a:off x="2057400" y="4191000"/>
            <a:ext cx="762000" cy="9906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479" name="Text Box 7"/>
          <p:cNvSpPr txBox="1">
            <a:spLocks noChangeArrowheads="1"/>
          </p:cNvSpPr>
          <p:nvPr/>
        </p:nvSpPr>
        <p:spPr bwMode="auto">
          <a:xfrm>
            <a:off x="1219200" y="304800"/>
            <a:ext cx="66405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The coefficients box helps us to build the regression equations.</a:t>
            </a:r>
            <a:r>
              <a:rPr 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62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Building the Prediction Equations</a:t>
            </a:r>
          </a:p>
        </p:txBody>
      </p:sp>
      <p:sp>
        <p:nvSpPr>
          <p:cNvPr id="618499" name="Text Box 3"/>
          <p:cNvSpPr txBox="1">
            <a:spLocks noChangeArrowheads="1"/>
          </p:cNvSpPr>
          <p:nvPr/>
        </p:nvSpPr>
        <p:spPr bwMode="auto">
          <a:xfrm>
            <a:off x="2286000" y="1524000"/>
            <a:ext cx="456565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rgbClr val="FFFF00"/>
                </a:solidFill>
              </a:rPr>
              <a:t>Stepwise MR</a:t>
            </a:r>
          </a:p>
        </p:txBody>
      </p:sp>
      <p:pic>
        <p:nvPicPr>
          <p:cNvPr id="618500" name="Picture 4" descr="s coeffici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7620000" cy="3270250"/>
          </a:xfrm>
          <a:prstGeom prst="rect">
            <a:avLst/>
          </a:prstGeom>
          <a:noFill/>
        </p:spPr>
      </p:pic>
      <p:sp>
        <p:nvSpPr>
          <p:cNvPr id="618501" name="Text Box 5"/>
          <p:cNvSpPr txBox="1">
            <a:spLocks noChangeArrowheads="1"/>
          </p:cNvSpPr>
          <p:nvPr/>
        </p:nvSpPr>
        <p:spPr bwMode="auto">
          <a:xfrm>
            <a:off x="533400" y="5334000"/>
            <a:ext cx="8153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Raw Score:  </a:t>
            </a:r>
            <a:r>
              <a:rPr lang="en-US" sz="2000"/>
              <a:t>CredNow = </a:t>
            </a:r>
            <a:r>
              <a:rPr lang="en-US" sz="2000">
                <a:solidFill>
                  <a:srgbClr val="FFFF00"/>
                </a:solidFill>
              </a:rPr>
              <a:t>15.175</a:t>
            </a:r>
            <a:r>
              <a:rPr lang="en-US" sz="2000"/>
              <a:t> – </a:t>
            </a:r>
            <a:r>
              <a:rPr lang="en-US" sz="2000">
                <a:solidFill>
                  <a:srgbClr val="FFFF00"/>
                </a:solidFill>
              </a:rPr>
              <a:t>3.42</a:t>
            </a:r>
            <a:r>
              <a:rPr lang="en-US" sz="2000"/>
              <a:t>(night) - </a:t>
            </a:r>
            <a:r>
              <a:rPr lang="en-US" sz="2000">
                <a:solidFill>
                  <a:srgbClr val="FFFF00"/>
                </a:solidFill>
              </a:rPr>
              <a:t>.087</a:t>
            </a:r>
            <a:r>
              <a:rPr lang="en-US" sz="2000"/>
              <a:t>(age) - </a:t>
            </a:r>
            <a:r>
              <a:rPr lang="en-US" sz="2000">
                <a:solidFill>
                  <a:srgbClr val="FFFF00"/>
                </a:solidFill>
              </a:rPr>
              <a:t>.0473</a:t>
            </a:r>
            <a:r>
              <a:rPr lang="en-US" sz="2000"/>
              <a:t>(emphours)</a:t>
            </a:r>
          </a:p>
        </p:txBody>
      </p:sp>
      <p:sp>
        <p:nvSpPr>
          <p:cNvPr id="618502" name="Text Box 6"/>
          <p:cNvSpPr txBox="1">
            <a:spLocks noChangeArrowheads="1"/>
          </p:cNvSpPr>
          <p:nvPr/>
        </p:nvSpPr>
        <p:spPr bwMode="auto">
          <a:xfrm>
            <a:off x="1219200" y="304800"/>
            <a:ext cx="66405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The coefficients box helps us to build the regression equations.</a:t>
            </a:r>
            <a:r>
              <a:rPr lang="en-US" sz="2000"/>
              <a:t> </a:t>
            </a:r>
          </a:p>
        </p:txBody>
      </p:sp>
      <p:sp>
        <p:nvSpPr>
          <p:cNvPr id="618503" name="Rectangle 7"/>
          <p:cNvSpPr>
            <a:spLocks noChangeArrowheads="1"/>
          </p:cNvSpPr>
          <p:nvPr/>
        </p:nvSpPr>
        <p:spPr bwMode="auto">
          <a:xfrm>
            <a:off x="2057400" y="4191000"/>
            <a:ext cx="762000" cy="9906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Building the Prediction Equations</a:t>
            </a:r>
          </a:p>
        </p:txBody>
      </p:sp>
      <p:sp>
        <p:nvSpPr>
          <p:cNvPr id="619523" name="Text Box 3"/>
          <p:cNvSpPr txBox="1">
            <a:spLocks noChangeArrowheads="1"/>
          </p:cNvSpPr>
          <p:nvPr/>
        </p:nvSpPr>
        <p:spPr bwMode="auto">
          <a:xfrm>
            <a:off x="2286000" y="1524000"/>
            <a:ext cx="456565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rgbClr val="FFFF00"/>
                </a:solidFill>
              </a:rPr>
              <a:t>Stepwise MR</a:t>
            </a:r>
          </a:p>
        </p:txBody>
      </p:sp>
      <p:pic>
        <p:nvPicPr>
          <p:cNvPr id="619524" name="Picture 4" descr="s coeffici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7620000" cy="3270250"/>
          </a:xfrm>
          <a:prstGeom prst="rect">
            <a:avLst/>
          </a:prstGeom>
          <a:noFill/>
        </p:spPr>
      </p:pic>
      <p:sp>
        <p:nvSpPr>
          <p:cNvPr id="619525" name="Text Box 5"/>
          <p:cNvSpPr txBox="1">
            <a:spLocks noChangeArrowheads="1"/>
          </p:cNvSpPr>
          <p:nvPr/>
        </p:nvSpPr>
        <p:spPr bwMode="auto">
          <a:xfrm>
            <a:off x="533400" y="5334000"/>
            <a:ext cx="8153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Now, the z-score model…</a:t>
            </a:r>
          </a:p>
          <a:p>
            <a:pPr marL="342900" indent="-342900" algn="ctr"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Z-Score:  </a:t>
            </a:r>
            <a:r>
              <a:rPr lang="en-US" sz="2000"/>
              <a:t>Z</a:t>
            </a:r>
            <a:r>
              <a:rPr lang="en-US" sz="2000" baseline="-25000"/>
              <a:t>CredNow</a:t>
            </a:r>
            <a:r>
              <a:rPr lang="en-US" sz="2000"/>
              <a:t> = </a:t>
            </a:r>
            <a:r>
              <a:rPr lang="en-US" sz="2000">
                <a:solidFill>
                  <a:srgbClr val="FFFF00"/>
                </a:solidFill>
              </a:rPr>
              <a:t>0</a:t>
            </a:r>
            <a:r>
              <a:rPr lang="en-US" sz="2000"/>
              <a:t> – </a:t>
            </a:r>
            <a:r>
              <a:rPr lang="en-US" sz="2000">
                <a:solidFill>
                  <a:srgbClr val="FFFF00"/>
                </a:solidFill>
              </a:rPr>
              <a:t>.374</a:t>
            </a:r>
            <a:r>
              <a:rPr lang="en-US" sz="2000"/>
              <a:t>(Z</a:t>
            </a:r>
            <a:r>
              <a:rPr lang="en-US" sz="2000" baseline="-25000"/>
              <a:t>night</a:t>
            </a:r>
            <a:r>
              <a:rPr lang="en-US" sz="2000"/>
              <a:t>) - </a:t>
            </a:r>
            <a:r>
              <a:rPr lang="en-US" sz="2000">
                <a:solidFill>
                  <a:srgbClr val="FFFF00"/>
                </a:solidFill>
              </a:rPr>
              <a:t>.205</a:t>
            </a:r>
            <a:r>
              <a:rPr lang="en-US" sz="2000"/>
              <a:t>(Z</a:t>
            </a:r>
            <a:r>
              <a:rPr lang="en-US" sz="2000" baseline="-25000"/>
              <a:t>age</a:t>
            </a:r>
            <a:r>
              <a:rPr lang="en-US" sz="2000"/>
              <a:t>) - </a:t>
            </a:r>
            <a:r>
              <a:rPr lang="en-US" sz="2000">
                <a:solidFill>
                  <a:srgbClr val="FFFF00"/>
                </a:solidFill>
              </a:rPr>
              <a:t>.186</a:t>
            </a:r>
            <a:r>
              <a:rPr lang="en-US" sz="2000"/>
              <a:t>(Z</a:t>
            </a:r>
            <a:r>
              <a:rPr lang="en-US" sz="2000" baseline="-25000"/>
              <a:t>emphours</a:t>
            </a:r>
            <a:r>
              <a:rPr lang="en-US" sz="2000"/>
              <a:t>)</a:t>
            </a:r>
          </a:p>
        </p:txBody>
      </p:sp>
      <p:sp>
        <p:nvSpPr>
          <p:cNvPr id="619526" name="Text Box 6"/>
          <p:cNvSpPr txBox="1">
            <a:spLocks noChangeArrowheads="1"/>
          </p:cNvSpPr>
          <p:nvPr/>
        </p:nvSpPr>
        <p:spPr bwMode="auto">
          <a:xfrm>
            <a:off x="1219200" y="304800"/>
            <a:ext cx="66405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The coefficients box helps us to build the regression equations.</a:t>
            </a:r>
            <a:r>
              <a:rPr lang="en-US" sz="2000"/>
              <a:t> </a:t>
            </a:r>
          </a:p>
        </p:txBody>
      </p:sp>
      <p:sp>
        <p:nvSpPr>
          <p:cNvPr id="619527" name="Rectangle 7"/>
          <p:cNvSpPr>
            <a:spLocks noChangeArrowheads="1"/>
          </p:cNvSpPr>
          <p:nvPr/>
        </p:nvSpPr>
        <p:spPr bwMode="auto">
          <a:xfrm>
            <a:off x="3276600" y="4191000"/>
            <a:ext cx="762000" cy="9906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Building the Prediction Equations</a:t>
            </a:r>
          </a:p>
        </p:txBody>
      </p:sp>
      <p:sp>
        <p:nvSpPr>
          <p:cNvPr id="620547" name="Text Box 3"/>
          <p:cNvSpPr txBox="1">
            <a:spLocks noChangeArrowheads="1"/>
          </p:cNvSpPr>
          <p:nvPr/>
        </p:nvSpPr>
        <p:spPr bwMode="auto">
          <a:xfrm>
            <a:off x="2286000" y="1524000"/>
            <a:ext cx="456565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rgbClr val="FFFF00"/>
                </a:solidFill>
              </a:rPr>
              <a:t>Stepwise MR</a:t>
            </a:r>
          </a:p>
        </p:txBody>
      </p:sp>
      <p:pic>
        <p:nvPicPr>
          <p:cNvPr id="620548" name="Picture 4" descr="s coeffici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7620000" cy="3270250"/>
          </a:xfrm>
          <a:prstGeom prst="rect">
            <a:avLst/>
          </a:prstGeom>
          <a:noFill/>
        </p:spPr>
      </p:pic>
      <p:sp>
        <p:nvSpPr>
          <p:cNvPr id="620549" name="Text Box 5"/>
          <p:cNvSpPr txBox="1">
            <a:spLocks noChangeArrowheads="1"/>
          </p:cNvSpPr>
          <p:nvPr/>
        </p:nvSpPr>
        <p:spPr bwMode="auto">
          <a:xfrm>
            <a:off x="533400" y="5334000"/>
            <a:ext cx="81534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2000"/>
              <a:t>Let’s go back to the </a:t>
            </a:r>
            <a:r>
              <a:rPr lang="en-US" sz="2000">
                <a:solidFill>
                  <a:srgbClr val="FFFF00"/>
                </a:solidFill>
              </a:rPr>
              <a:t>raw-score equation</a:t>
            </a:r>
            <a:r>
              <a:rPr lang="en-US" sz="2000"/>
              <a:t> and </a:t>
            </a:r>
            <a:r>
              <a:rPr lang="en-US" sz="2000">
                <a:solidFill>
                  <a:srgbClr val="FFFF00"/>
                </a:solidFill>
              </a:rPr>
              <a:t>predict a CREDNOW score</a:t>
            </a:r>
            <a:r>
              <a:rPr lang="en-US" sz="2000"/>
              <a:t>….</a:t>
            </a:r>
          </a:p>
          <a:p>
            <a:pPr marL="342900" indent="-342900" algn="ctr">
              <a:buFontTx/>
              <a:buNone/>
            </a:pPr>
            <a:r>
              <a:rPr lang="en-US" sz="2000"/>
              <a:t>Assume that a particular student’s </a:t>
            </a:r>
            <a:r>
              <a:rPr lang="en-US" sz="2000">
                <a:solidFill>
                  <a:srgbClr val="FFFF00"/>
                </a:solidFill>
              </a:rPr>
              <a:t>NIGHT</a:t>
            </a:r>
            <a:r>
              <a:rPr lang="en-US" sz="2000"/>
              <a:t> score = </a:t>
            </a:r>
            <a:r>
              <a:rPr lang="en-US" sz="2000">
                <a:solidFill>
                  <a:srgbClr val="FFFF00"/>
                </a:solidFill>
              </a:rPr>
              <a:t>1 (s/he is a night student)</a:t>
            </a:r>
          </a:p>
          <a:p>
            <a:pPr marL="342900" indent="-342900" algn="ctr">
              <a:buFontTx/>
              <a:buNone/>
            </a:pPr>
            <a:r>
              <a:rPr lang="en-US" sz="2000"/>
              <a:t>And their </a:t>
            </a:r>
            <a:r>
              <a:rPr lang="en-US" sz="2000">
                <a:solidFill>
                  <a:srgbClr val="FFFF00"/>
                </a:solidFill>
              </a:rPr>
              <a:t>AGE</a:t>
            </a:r>
            <a:r>
              <a:rPr lang="en-US" sz="2000"/>
              <a:t> = </a:t>
            </a:r>
            <a:r>
              <a:rPr lang="en-US" sz="2000">
                <a:solidFill>
                  <a:srgbClr val="FFFF00"/>
                </a:solidFill>
              </a:rPr>
              <a:t>50 years old</a:t>
            </a:r>
          </a:p>
          <a:p>
            <a:pPr marL="342900" indent="-342900" algn="ctr">
              <a:buFontTx/>
              <a:buNone/>
            </a:pPr>
            <a:r>
              <a:rPr lang="en-US" sz="2000"/>
              <a:t>And their </a:t>
            </a:r>
            <a:r>
              <a:rPr lang="en-US" sz="2000">
                <a:solidFill>
                  <a:srgbClr val="FFFF00"/>
                </a:solidFill>
              </a:rPr>
              <a:t>EMPHOURS</a:t>
            </a:r>
            <a:r>
              <a:rPr lang="en-US" sz="2000"/>
              <a:t> = </a:t>
            </a:r>
            <a:r>
              <a:rPr lang="en-US" sz="2000">
                <a:solidFill>
                  <a:srgbClr val="FFFF00"/>
                </a:solidFill>
              </a:rPr>
              <a:t>40 hours per week</a:t>
            </a:r>
          </a:p>
        </p:txBody>
      </p:sp>
      <p:sp>
        <p:nvSpPr>
          <p:cNvPr id="620550" name="Text Box 6"/>
          <p:cNvSpPr txBox="1">
            <a:spLocks noChangeArrowheads="1"/>
          </p:cNvSpPr>
          <p:nvPr/>
        </p:nvSpPr>
        <p:spPr bwMode="auto">
          <a:xfrm>
            <a:off x="1219200" y="304800"/>
            <a:ext cx="66405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The coefficients box helps us to build the regression equations.</a:t>
            </a:r>
            <a:r>
              <a:rPr lang="en-US" sz="2000"/>
              <a:t> </a:t>
            </a:r>
          </a:p>
        </p:txBody>
      </p:sp>
      <p:sp>
        <p:nvSpPr>
          <p:cNvPr id="620551" name="Rectangle 7"/>
          <p:cNvSpPr>
            <a:spLocks noChangeArrowheads="1"/>
          </p:cNvSpPr>
          <p:nvPr/>
        </p:nvSpPr>
        <p:spPr bwMode="auto">
          <a:xfrm>
            <a:off x="2057400" y="4191000"/>
            <a:ext cx="762000" cy="9906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Building the Prediction Equations</a:t>
            </a:r>
          </a:p>
        </p:txBody>
      </p:sp>
      <p:sp>
        <p:nvSpPr>
          <p:cNvPr id="621571" name="Text Box 3"/>
          <p:cNvSpPr txBox="1">
            <a:spLocks noChangeArrowheads="1"/>
          </p:cNvSpPr>
          <p:nvPr/>
        </p:nvSpPr>
        <p:spPr bwMode="auto">
          <a:xfrm>
            <a:off x="2286000" y="1524000"/>
            <a:ext cx="456565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rgbClr val="FFFF00"/>
                </a:solidFill>
              </a:rPr>
              <a:t>Stepwise MR</a:t>
            </a:r>
          </a:p>
        </p:txBody>
      </p:sp>
      <p:pic>
        <p:nvPicPr>
          <p:cNvPr id="621572" name="Picture 4" descr="s coeffici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7620000" cy="3270250"/>
          </a:xfrm>
          <a:prstGeom prst="rect">
            <a:avLst/>
          </a:prstGeom>
          <a:noFill/>
        </p:spPr>
      </p:pic>
      <p:sp>
        <p:nvSpPr>
          <p:cNvPr id="621573" name="Text Box 5"/>
          <p:cNvSpPr txBox="1">
            <a:spLocks noChangeArrowheads="1"/>
          </p:cNvSpPr>
          <p:nvPr/>
        </p:nvSpPr>
        <p:spPr bwMode="auto">
          <a:xfrm>
            <a:off x="533400" y="5257800"/>
            <a:ext cx="8153400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1800">
                <a:solidFill>
                  <a:srgbClr val="FFFF00"/>
                </a:solidFill>
              </a:rPr>
              <a:t>Raw Score:  </a:t>
            </a:r>
            <a:r>
              <a:rPr lang="en-US" sz="1800"/>
              <a:t>CredNow = </a:t>
            </a:r>
            <a:r>
              <a:rPr lang="en-US" sz="1800">
                <a:solidFill>
                  <a:srgbClr val="FFFF00"/>
                </a:solidFill>
              </a:rPr>
              <a:t>15.175</a:t>
            </a:r>
            <a:r>
              <a:rPr lang="en-US" sz="1800"/>
              <a:t> – </a:t>
            </a:r>
            <a:r>
              <a:rPr lang="en-US" sz="1800">
                <a:solidFill>
                  <a:srgbClr val="FFFF00"/>
                </a:solidFill>
              </a:rPr>
              <a:t>3.42</a:t>
            </a:r>
            <a:r>
              <a:rPr lang="en-US" sz="1800"/>
              <a:t>(1) - </a:t>
            </a:r>
            <a:r>
              <a:rPr lang="en-US" sz="1800">
                <a:solidFill>
                  <a:srgbClr val="FFFF00"/>
                </a:solidFill>
              </a:rPr>
              <a:t>.087</a:t>
            </a:r>
            <a:r>
              <a:rPr lang="en-US" sz="1800"/>
              <a:t>(50) - </a:t>
            </a:r>
            <a:r>
              <a:rPr lang="en-US" sz="1800">
                <a:solidFill>
                  <a:srgbClr val="FFFF00"/>
                </a:solidFill>
              </a:rPr>
              <a:t>.0473</a:t>
            </a:r>
            <a:r>
              <a:rPr lang="en-US" sz="1800"/>
              <a:t>(40)</a:t>
            </a:r>
          </a:p>
          <a:p>
            <a:pPr marL="342900" indent="-342900" algn="ctr">
              <a:buFontTx/>
              <a:buNone/>
            </a:pPr>
            <a:endParaRPr lang="en-US" sz="1800"/>
          </a:p>
          <a:p>
            <a:pPr marL="342900" indent="-342900" algn="ctr">
              <a:buFontTx/>
              <a:buNone/>
            </a:pPr>
            <a:r>
              <a:rPr lang="en-US" sz="1800">
                <a:solidFill>
                  <a:srgbClr val="FFFF00"/>
                </a:solidFill>
              </a:rPr>
              <a:t>Raw Score:  </a:t>
            </a:r>
            <a:r>
              <a:rPr lang="en-US" sz="1800"/>
              <a:t>CredNow = 15.175 – 3.42 - 4.35 – 1.892</a:t>
            </a:r>
          </a:p>
          <a:p>
            <a:pPr marL="342900" indent="-342900" algn="ctr">
              <a:buFontTx/>
              <a:buNone/>
            </a:pPr>
            <a:endParaRPr lang="en-US" sz="1800"/>
          </a:p>
          <a:p>
            <a:pPr marL="342900" indent="-342900" algn="ctr">
              <a:buFontTx/>
              <a:buNone/>
            </a:pPr>
            <a:r>
              <a:rPr lang="en-US" sz="1800">
                <a:solidFill>
                  <a:srgbClr val="FFFF00"/>
                </a:solidFill>
              </a:rPr>
              <a:t>Predicted Raw Score = 5.513 credits now</a:t>
            </a:r>
            <a:endParaRPr lang="en-US" sz="1800"/>
          </a:p>
        </p:txBody>
      </p:sp>
      <p:sp>
        <p:nvSpPr>
          <p:cNvPr id="621574" name="Text Box 6"/>
          <p:cNvSpPr txBox="1">
            <a:spLocks noChangeArrowheads="1"/>
          </p:cNvSpPr>
          <p:nvPr/>
        </p:nvSpPr>
        <p:spPr bwMode="auto">
          <a:xfrm>
            <a:off x="1219200" y="304800"/>
            <a:ext cx="66405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The coefficients box helps us to build the regression equations.</a:t>
            </a:r>
            <a:r>
              <a:rPr lang="en-US" sz="2000"/>
              <a:t> </a:t>
            </a:r>
          </a:p>
        </p:txBody>
      </p:sp>
      <p:sp>
        <p:nvSpPr>
          <p:cNvPr id="621575" name="Rectangle 7"/>
          <p:cNvSpPr>
            <a:spLocks noChangeArrowheads="1"/>
          </p:cNvSpPr>
          <p:nvPr/>
        </p:nvSpPr>
        <p:spPr bwMode="auto">
          <a:xfrm>
            <a:off x="2057400" y="4191000"/>
            <a:ext cx="762000" cy="9906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576" name="Line 8"/>
          <p:cNvSpPr>
            <a:spLocks noChangeShapeType="1"/>
          </p:cNvSpPr>
          <p:nvPr/>
        </p:nvSpPr>
        <p:spPr bwMode="auto">
          <a:xfrm>
            <a:off x="4419600" y="5562600"/>
            <a:ext cx="152400" cy="304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577" name="Line 9"/>
          <p:cNvSpPr>
            <a:spLocks noChangeShapeType="1"/>
          </p:cNvSpPr>
          <p:nvPr/>
        </p:nvSpPr>
        <p:spPr bwMode="auto">
          <a:xfrm>
            <a:off x="5181600" y="5562600"/>
            <a:ext cx="152400" cy="304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578" name="Line 10"/>
          <p:cNvSpPr>
            <a:spLocks noChangeShapeType="1"/>
          </p:cNvSpPr>
          <p:nvPr/>
        </p:nvSpPr>
        <p:spPr bwMode="auto">
          <a:xfrm>
            <a:off x="6096000" y="5562600"/>
            <a:ext cx="0" cy="304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1579" name="Line 11"/>
          <p:cNvSpPr>
            <a:spLocks noChangeShapeType="1"/>
          </p:cNvSpPr>
          <p:nvPr/>
        </p:nvSpPr>
        <p:spPr bwMode="auto">
          <a:xfrm flipH="1">
            <a:off x="6934200" y="5562600"/>
            <a:ext cx="152400" cy="304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bg1"/>
                </a:solidFill>
              </a:rPr>
              <a:t>Seeing the Big MR Picture: Prediction</a:t>
            </a:r>
            <a:r>
              <a:rPr lang="en-US" sz="4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No matter how hairy the output looks, just remember that MR is always about prediction!</a:t>
            </a:r>
          </a:p>
          <a:p>
            <a:pPr>
              <a:lnSpc>
                <a:spcPct val="80000"/>
              </a:lnSpc>
            </a:pPr>
            <a:endParaRPr lang="en-US" sz="28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Better still, for our purposes, MR will always be about </a:t>
            </a:r>
            <a:r>
              <a:rPr lang="en-US" sz="2800" i="1">
                <a:solidFill>
                  <a:schemeClr val="bg1"/>
                </a:solidFill>
              </a:rPr>
              <a:t>linear</a:t>
            </a:r>
            <a:r>
              <a:rPr lang="en-US" sz="2800">
                <a:solidFill>
                  <a:schemeClr val="bg1"/>
                </a:solidFill>
              </a:rPr>
              <a:t> prediction,</a:t>
            </a:r>
            <a:r>
              <a:rPr lang="en-US" sz="2800">
                <a:solidFill>
                  <a:srgbClr val="FFFF00"/>
                </a:solidFill>
              </a:rPr>
              <a:t> </a:t>
            </a:r>
            <a:r>
              <a:rPr lang="en-US" sz="2800">
                <a:solidFill>
                  <a:schemeClr val="bg2"/>
                </a:solidFill>
              </a:rPr>
              <a:t>which is easier than some of the non-linear regression we’ve already attempted.</a:t>
            </a:r>
          </a:p>
          <a:p>
            <a:pPr>
              <a:lnSpc>
                <a:spcPct val="80000"/>
              </a:lnSpc>
            </a:pPr>
            <a:endParaRPr lang="en-US" sz="280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Let’s re-visit the expanded version of our simplest linear equation:		y = mx + b…</a:t>
            </a:r>
          </a:p>
        </p:txBody>
      </p:sp>
    </p:spTree>
    <p:extLst>
      <p:ext uri="{BB962C8B-B14F-4D97-AF65-F5344CB8AC3E}">
        <p14:creationId xmlns:p14="http://schemas.microsoft.com/office/powerpoint/2010/main" val="69563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EF02"/>
                </a:solidFill>
              </a:rPr>
              <a:t>Part </a:t>
            </a:r>
            <a:r>
              <a:rPr lang="en-US" b="1" u="sng" dirty="0" smtClean="0">
                <a:solidFill>
                  <a:srgbClr val="FFEF02"/>
                </a:solidFill>
              </a:rPr>
              <a:t>2</a:t>
            </a:r>
            <a:endParaRPr lang="en-US" dirty="0"/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1770063" y="2514600"/>
            <a:ext cx="5899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b="1"/>
              <a:t>Hierarchical MR in SPSS: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b="1"/>
              <a:t>An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Hierarchical MR in SPSS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In SPSS, the MR process begins the same way as for simple, one-variable regression.</a:t>
            </a:r>
          </a:p>
          <a:p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rgbClr val="FFFF00"/>
                </a:solidFill>
              </a:rPr>
              <a:t>Analyze </a:t>
            </a:r>
            <a:r>
              <a:rPr lang="en-US" sz="2800">
                <a:solidFill>
                  <a:srgbClr val="FFFF00"/>
                </a:solidFill>
                <a:sym typeface="Wingdings" pitchFamily="2" charset="2"/>
              </a:rPr>
              <a:t> Regression  Linear</a:t>
            </a:r>
          </a:p>
          <a:p>
            <a:endParaRPr lang="en-US" sz="2800">
              <a:solidFill>
                <a:srgbClr val="FFFF00"/>
              </a:solidFill>
              <a:sym typeface="Wingdings" pitchFamily="2" charset="2"/>
            </a:endParaRPr>
          </a:p>
          <a:p>
            <a:r>
              <a:rPr lang="en-US" sz="2800">
                <a:solidFill>
                  <a:schemeClr val="bg1"/>
                </a:solidFill>
                <a:sym typeface="Wingdings" pitchFamily="2" charset="2"/>
              </a:rPr>
              <a:t>These steps in SPSS w/b used no matter whether the procedure is stepwise or hierarchical (or other MR procedures, such as ‘simultaneous’).</a:t>
            </a:r>
            <a:endParaRPr lang="en-US" sz="2800">
              <a:solidFill>
                <a:schemeClr val="bg1"/>
              </a:solidFill>
            </a:endParaRPr>
          </a:p>
          <a:p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Hierarchical MR in SPSS</a:t>
            </a:r>
          </a:p>
        </p:txBody>
      </p:sp>
      <p:pic>
        <p:nvPicPr>
          <p:cNvPr id="548867" name="Picture 3" descr="variablecho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5850" y="1797050"/>
            <a:ext cx="4430713" cy="3263900"/>
          </a:xfrm>
          <a:prstGeom prst="rect">
            <a:avLst/>
          </a:prstGeom>
          <a:noFill/>
        </p:spPr>
      </p:pic>
      <p:sp>
        <p:nvSpPr>
          <p:cNvPr id="548868" name="Text Box 4"/>
          <p:cNvSpPr txBox="1">
            <a:spLocks noChangeArrowheads="1"/>
          </p:cNvSpPr>
          <p:nvPr/>
        </p:nvSpPr>
        <p:spPr bwMode="auto">
          <a:xfrm>
            <a:off x="735013" y="5334000"/>
            <a:ext cx="7710487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/>
              <a:t>Identify a single </a:t>
            </a:r>
            <a:r>
              <a:rPr lang="en-US">
                <a:solidFill>
                  <a:srgbClr val="FFFF00"/>
                </a:solidFill>
              </a:rPr>
              <a:t>dependent variable (criterion)</a:t>
            </a:r>
            <a:r>
              <a:rPr lang="en-US"/>
              <a:t>,</a:t>
            </a:r>
          </a:p>
          <a:p>
            <a:pPr marL="342900" indent="-342900" algn="ctr">
              <a:buFontTx/>
              <a:buNone/>
            </a:pPr>
            <a:r>
              <a:rPr lang="en-US"/>
              <a:t>and more than one </a:t>
            </a:r>
            <a:r>
              <a:rPr lang="en-US">
                <a:solidFill>
                  <a:srgbClr val="FFFF00"/>
                </a:solidFill>
              </a:rPr>
              <a:t>independent variable (predictors)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Hierarchical MR in SPSS</a:t>
            </a:r>
          </a:p>
        </p:txBody>
      </p:sp>
      <p:pic>
        <p:nvPicPr>
          <p:cNvPr id="549891" name="Picture 3" descr="methodcho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263" y="1804988"/>
            <a:ext cx="4435475" cy="3246437"/>
          </a:xfrm>
          <a:prstGeom prst="rect">
            <a:avLst/>
          </a:prstGeom>
          <a:noFill/>
        </p:spPr>
      </p:pic>
      <p:sp>
        <p:nvSpPr>
          <p:cNvPr id="549892" name="Text Box 4"/>
          <p:cNvSpPr txBox="1">
            <a:spLocks noChangeArrowheads="1"/>
          </p:cNvSpPr>
          <p:nvPr/>
        </p:nvSpPr>
        <p:spPr bwMode="auto">
          <a:xfrm>
            <a:off x="1209675" y="5181600"/>
            <a:ext cx="6783388" cy="1416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/>
              <a:t>The </a:t>
            </a:r>
            <a:r>
              <a:rPr lang="en-US">
                <a:solidFill>
                  <a:srgbClr val="FFFF00"/>
                </a:solidFill>
              </a:rPr>
              <a:t>Method</a:t>
            </a:r>
            <a:r>
              <a:rPr lang="en-US"/>
              <a:t> box s/b set to </a:t>
            </a:r>
            <a:r>
              <a:rPr lang="en-US">
                <a:solidFill>
                  <a:srgbClr val="FFFF00"/>
                </a:solidFill>
              </a:rPr>
              <a:t>ENTER</a:t>
            </a:r>
            <a:r>
              <a:rPr lang="en-US"/>
              <a:t>.</a:t>
            </a: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FF00"/>
                </a:solidFill>
              </a:rPr>
              <a:t>Note: There is no ‘hierarchical’ option, </a:t>
            </a:r>
            <a:r>
              <a:rPr lang="en-US" i="1">
                <a:solidFill>
                  <a:srgbClr val="FFFF00"/>
                </a:solidFill>
              </a:rPr>
              <a:t>per se.</a:t>
            </a:r>
          </a:p>
          <a:p>
            <a:pPr marL="342900" indent="-342900" algn="ctr">
              <a:buFontTx/>
              <a:buNone/>
            </a:pPr>
            <a:r>
              <a:rPr lang="en-US"/>
              <a:t>Then click on the ‘</a:t>
            </a:r>
            <a:r>
              <a:rPr lang="en-US">
                <a:solidFill>
                  <a:srgbClr val="FFFF00"/>
                </a:solidFill>
              </a:rPr>
              <a:t>Statistics</a:t>
            </a:r>
            <a:r>
              <a:rPr lang="en-US"/>
              <a:t>’ box…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Starting SPSS on Different Models</a:t>
            </a:r>
          </a:p>
        </p:txBody>
      </p:sp>
      <p:pic>
        <p:nvPicPr>
          <p:cNvPr id="603139" name="Picture 3" descr="bl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600200"/>
            <a:ext cx="2647950" cy="4887913"/>
          </a:xfrm>
          <a:prstGeom prst="rect">
            <a:avLst/>
          </a:prstGeom>
          <a:noFill/>
        </p:spPr>
      </p:pic>
      <p:sp>
        <p:nvSpPr>
          <p:cNvPr id="603140" name="Text Box 4"/>
          <p:cNvSpPr txBox="1">
            <a:spLocks noChangeArrowheads="1"/>
          </p:cNvSpPr>
          <p:nvPr/>
        </p:nvSpPr>
        <p:spPr bwMode="auto">
          <a:xfrm>
            <a:off x="23813" y="1724025"/>
            <a:ext cx="3113087" cy="4721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2000"/>
              <a:t>Within the </a:t>
            </a:r>
            <a:r>
              <a:rPr lang="en-US" sz="2000">
                <a:solidFill>
                  <a:srgbClr val="FFFF00"/>
                </a:solidFill>
              </a:rPr>
              <a:t>Method box</a:t>
            </a:r>
            <a:r>
              <a:rPr lang="en-US" sz="2000"/>
              <a:t>,</a:t>
            </a:r>
          </a:p>
          <a:p>
            <a:pPr marL="342900" indent="-342900" algn="ctr">
              <a:buFontTx/>
              <a:buNone/>
            </a:pPr>
            <a:r>
              <a:rPr lang="en-US" sz="2000"/>
              <a:t>there is no </a:t>
            </a:r>
            <a:r>
              <a:rPr lang="en-US" sz="2000">
                <a:solidFill>
                  <a:srgbClr val="FFFF00"/>
                </a:solidFill>
              </a:rPr>
              <a:t>option called</a:t>
            </a:r>
          </a:p>
          <a:p>
            <a:pPr marL="342900" indent="-342900" algn="ctr"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“hierarchical”.</a:t>
            </a:r>
          </a:p>
          <a:p>
            <a:pPr marL="342900" indent="-342900" algn="ctr">
              <a:buFontTx/>
              <a:buNone/>
            </a:pPr>
            <a:endParaRPr lang="en-US" sz="2000">
              <a:solidFill>
                <a:srgbClr val="FFFF00"/>
              </a:solidFill>
            </a:endParaRPr>
          </a:p>
          <a:p>
            <a:pPr marL="342900" indent="-342900" algn="ctr">
              <a:buFontTx/>
              <a:buNone/>
            </a:pPr>
            <a:endParaRPr lang="en-US" sz="2000"/>
          </a:p>
          <a:p>
            <a:pPr marL="342900" indent="-342900" algn="ctr">
              <a:buFontTx/>
              <a:buNone/>
            </a:pPr>
            <a:endParaRPr lang="en-US" sz="2000"/>
          </a:p>
          <a:p>
            <a:pPr marL="342900" indent="-342900" algn="ctr">
              <a:buFontTx/>
              <a:buNone/>
            </a:pPr>
            <a:endParaRPr lang="en-US" sz="2000"/>
          </a:p>
          <a:p>
            <a:pPr marL="342900" indent="-342900" algn="ctr">
              <a:buFontTx/>
              <a:buNone/>
            </a:pPr>
            <a:endParaRPr lang="en-US" sz="2000"/>
          </a:p>
          <a:p>
            <a:pPr marL="342900" indent="-342900" algn="ctr">
              <a:buFontTx/>
              <a:buNone/>
            </a:pPr>
            <a:endParaRPr lang="en-US" sz="2000"/>
          </a:p>
          <a:p>
            <a:pPr marL="342900" indent="-342900" algn="ctr">
              <a:buFontTx/>
              <a:buNone/>
            </a:pPr>
            <a:r>
              <a:rPr lang="en-US" sz="2000"/>
              <a:t>We have to “</a:t>
            </a:r>
            <a:r>
              <a:rPr lang="en-US" sz="2000">
                <a:solidFill>
                  <a:srgbClr val="FFFF00"/>
                </a:solidFill>
              </a:rPr>
              <a:t>ENTER</a:t>
            </a:r>
            <a:r>
              <a:rPr lang="en-US" sz="2000"/>
              <a:t>”</a:t>
            </a:r>
          </a:p>
          <a:p>
            <a:pPr marL="342900" indent="-342900" algn="ctr">
              <a:buFontTx/>
              <a:buNone/>
            </a:pPr>
            <a:r>
              <a:rPr lang="en-US" sz="2000"/>
              <a:t>our hierarchy of variables</a:t>
            </a:r>
          </a:p>
          <a:p>
            <a:pPr marL="342900" indent="-342900" algn="ctr">
              <a:buFontTx/>
              <a:buNone/>
            </a:pPr>
            <a:r>
              <a:rPr lang="en-US" sz="2000"/>
              <a:t>manually, using the </a:t>
            </a:r>
            <a:r>
              <a:rPr lang="en-US" sz="2000">
                <a:solidFill>
                  <a:srgbClr val="FFFF00"/>
                </a:solidFill>
              </a:rPr>
              <a:t>previous</a:t>
            </a:r>
          </a:p>
          <a:p>
            <a:pPr marL="342900" indent="-342900" algn="ctr">
              <a:buFontTx/>
              <a:buNone/>
            </a:pPr>
            <a:r>
              <a:rPr lang="en-US" sz="2000"/>
              <a:t>and </a:t>
            </a:r>
            <a:r>
              <a:rPr lang="en-US" sz="2000">
                <a:solidFill>
                  <a:srgbClr val="FFFF00"/>
                </a:solidFill>
              </a:rPr>
              <a:t>next</a:t>
            </a:r>
            <a:r>
              <a:rPr lang="en-US" sz="2000"/>
              <a:t> buttons to </a:t>
            </a:r>
          </a:p>
          <a:p>
            <a:pPr marL="342900" indent="-342900" algn="ctr">
              <a:buFontTx/>
              <a:buNone/>
            </a:pPr>
            <a:r>
              <a:rPr lang="en-US" sz="2000"/>
              <a:t>specify the order of blocks.</a:t>
            </a:r>
          </a:p>
        </p:txBody>
      </p:sp>
      <p:sp>
        <p:nvSpPr>
          <p:cNvPr id="603141" name="Text Box 5"/>
          <p:cNvSpPr txBox="1">
            <a:spLocks noChangeArrowheads="1"/>
          </p:cNvSpPr>
          <p:nvPr/>
        </p:nvSpPr>
        <p:spPr bwMode="auto">
          <a:xfrm>
            <a:off x="6199188" y="1828800"/>
            <a:ext cx="2481262" cy="405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endParaRPr lang="en-US" sz="2000"/>
          </a:p>
          <a:p>
            <a:pPr marL="342900" indent="-342900" algn="ctr">
              <a:buFontTx/>
              <a:buNone/>
            </a:pPr>
            <a:r>
              <a:rPr lang="en-US" sz="2000"/>
              <a:t>Example: Block 1 of 1</a:t>
            </a:r>
          </a:p>
          <a:p>
            <a:pPr marL="342900" indent="-342900" algn="ctr">
              <a:buFontTx/>
              <a:buNone/>
            </a:pPr>
            <a:endParaRPr lang="en-US" sz="2000"/>
          </a:p>
          <a:p>
            <a:pPr marL="342900" indent="-342900" algn="ctr">
              <a:buFontTx/>
              <a:buNone/>
            </a:pPr>
            <a:endParaRPr lang="en-US" sz="2000"/>
          </a:p>
          <a:p>
            <a:pPr marL="342900" indent="-342900" algn="ctr">
              <a:buFontTx/>
              <a:buNone/>
            </a:pPr>
            <a:endParaRPr lang="en-US" sz="2000"/>
          </a:p>
          <a:p>
            <a:pPr marL="342900" indent="-342900" algn="ctr">
              <a:buFontTx/>
              <a:buNone/>
            </a:pPr>
            <a:endParaRPr lang="en-US" sz="2000"/>
          </a:p>
          <a:p>
            <a:pPr marL="342900" indent="-342900" algn="ctr">
              <a:buFontTx/>
              <a:buNone/>
            </a:pPr>
            <a:r>
              <a:rPr lang="en-US" sz="2000"/>
              <a:t>Example: Block 2 of 2</a:t>
            </a:r>
          </a:p>
          <a:p>
            <a:pPr marL="342900" indent="-342900" algn="ctr">
              <a:buFontTx/>
              <a:buNone/>
            </a:pPr>
            <a:endParaRPr lang="en-US" sz="2000"/>
          </a:p>
          <a:p>
            <a:pPr marL="342900" indent="-342900" algn="ctr">
              <a:buFontTx/>
              <a:buNone/>
            </a:pPr>
            <a:endParaRPr lang="en-US" sz="2000"/>
          </a:p>
          <a:p>
            <a:pPr marL="342900" indent="-342900" algn="ctr">
              <a:buFontTx/>
              <a:buNone/>
            </a:pPr>
            <a:endParaRPr lang="en-US" sz="2000"/>
          </a:p>
          <a:p>
            <a:pPr marL="342900" indent="-342900" algn="ctr">
              <a:buFontTx/>
              <a:buNone/>
            </a:pPr>
            <a:endParaRPr lang="en-US" sz="2000"/>
          </a:p>
          <a:p>
            <a:pPr marL="342900" indent="-342900" algn="ctr">
              <a:buFontTx/>
              <a:buNone/>
            </a:pPr>
            <a:r>
              <a:rPr lang="en-US" sz="2000"/>
              <a:t>Example: Block 3 of 3</a:t>
            </a:r>
          </a:p>
        </p:txBody>
      </p:sp>
      <p:sp>
        <p:nvSpPr>
          <p:cNvPr id="603142" name="Line 6"/>
          <p:cNvSpPr>
            <a:spLocks noChangeShapeType="1"/>
          </p:cNvSpPr>
          <p:nvPr/>
        </p:nvSpPr>
        <p:spPr bwMode="auto">
          <a:xfrm flipH="1" flipV="1">
            <a:off x="4495800" y="5486400"/>
            <a:ext cx="1524000" cy="2286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3143" name="Line 7"/>
          <p:cNvSpPr>
            <a:spLocks noChangeShapeType="1"/>
          </p:cNvSpPr>
          <p:nvPr/>
        </p:nvSpPr>
        <p:spPr bwMode="auto">
          <a:xfrm flipH="1" flipV="1">
            <a:off x="4495800" y="3733800"/>
            <a:ext cx="1524000" cy="2286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3144" name="Line 8"/>
          <p:cNvSpPr>
            <a:spLocks noChangeShapeType="1"/>
          </p:cNvSpPr>
          <p:nvPr/>
        </p:nvSpPr>
        <p:spPr bwMode="auto">
          <a:xfrm flipH="1" flipV="1">
            <a:off x="4495800" y="2057400"/>
            <a:ext cx="1524000" cy="2286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3145" name="Line 9"/>
          <p:cNvSpPr>
            <a:spLocks noChangeShapeType="1"/>
          </p:cNvSpPr>
          <p:nvPr/>
        </p:nvSpPr>
        <p:spPr bwMode="auto">
          <a:xfrm>
            <a:off x="2819400" y="2057400"/>
            <a:ext cx="990600" cy="685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3146" name="Line 10"/>
          <p:cNvSpPr>
            <a:spLocks noChangeShapeType="1"/>
          </p:cNvSpPr>
          <p:nvPr/>
        </p:nvSpPr>
        <p:spPr bwMode="auto">
          <a:xfrm flipV="1">
            <a:off x="2438400" y="4648200"/>
            <a:ext cx="1828800" cy="1524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9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Hierarchical MR in SPSS</a:t>
            </a:r>
          </a:p>
        </p:txBody>
      </p:sp>
      <p:pic>
        <p:nvPicPr>
          <p:cNvPr id="550915" name="Picture 3" descr="sta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5638800" cy="3590925"/>
          </a:xfrm>
          <a:prstGeom prst="rect">
            <a:avLst/>
          </a:prstGeom>
          <a:noFill/>
        </p:spPr>
      </p:pic>
      <p:sp>
        <p:nvSpPr>
          <p:cNvPr id="550916" name="Text Box 4"/>
          <p:cNvSpPr txBox="1">
            <a:spLocks noChangeArrowheads="1"/>
          </p:cNvSpPr>
          <p:nvPr/>
        </p:nvSpPr>
        <p:spPr bwMode="auto">
          <a:xfrm>
            <a:off x="1025525" y="5562600"/>
            <a:ext cx="7205663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/>
              <a:t>We probably won’t need all the statistics options,</a:t>
            </a:r>
          </a:p>
          <a:p>
            <a:pPr marL="342900" indent="-342900" algn="ctr">
              <a:buFontTx/>
              <a:buNone/>
            </a:pPr>
            <a:r>
              <a:rPr lang="en-US"/>
              <a:t>but let’s </a:t>
            </a:r>
            <a:r>
              <a:rPr lang="en-US">
                <a:solidFill>
                  <a:srgbClr val="FFFF00"/>
                </a:solidFill>
              </a:rPr>
              <a:t>select them all for 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Hierarchical MR in SPSS</a:t>
            </a:r>
          </a:p>
        </p:txBody>
      </p:sp>
      <p:pic>
        <p:nvPicPr>
          <p:cNvPr id="551939" name="Picture 3" descr="methodcho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263" y="1804988"/>
            <a:ext cx="4435475" cy="3246437"/>
          </a:xfrm>
          <a:prstGeom prst="rect">
            <a:avLst/>
          </a:prstGeom>
          <a:noFill/>
        </p:spPr>
      </p:pic>
      <p:sp>
        <p:nvSpPr>
          <p:cNvPr id="551940" name="Text Box 4"/>
          <p:cNvSpPr txBox="1">
            <a:spLocks noChangeArrowheads="1"/>
          </p:cNvSpPr>
          <p:nvPr/>
        </p:nvSpPr>
        <p:spPr bwMode="auto">
          <a:xfrm>
            <a:off x="855663" y="5562600"/>
            <a:ext cx="7796212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/>
              <a:t>When your variables, method, and stats are complete,</a:t>
            </a: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FF00"/>
                </a:solidFill>
              </a:rPr>
              <a:t>click OK to run the multiple regression!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Hierarchical MR in SPSS</a:t>
            </a:r>
          </a:p>
        </p:txBody>
      </p:sp>
      <p:pic>
        <p:nvPicPr>
          <p:cNvPr id="552963" name="Picture 3" descr="correl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315200" cy="3836988"/>
          </a:xfrm>
          <a:prstGeom prst="rect">
            <a:avLst/>
          </a:prstGeom>
          <a:noFill/>
        </p:spPr>
      </p:pic>
      <p:sp>
        <p:nvSpPr>
          <p:cNvPr id="552964" name="Text Box 4"/>
          <p:cNvSpPr txBox="1">
            <a:spLocks noChangeArrowheads="1"/>
          </p:cNvSpPr>
          <p:nvPr/>
        </p:nvSpPr>
        <p:spPr bwMode="auto">
          <a:xfrm>
            <a:off x="685800" y="5715000"/>
            <a:ext cx="820737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/>
              <a:t>These are the ‘zero-order’ correlations.</a:t>
            </a:r>
          </a:p>
          <a:p>
            <a:pPr marL="342900" indent="-342900" algn="ctr">
              <a:buFontTx/>
              <a:buNone/>
            </a:pPr>
            <a:r>
              <a:rPr lang="en-US"/>
              <a:t>These do </a:t>
            </a:r>
            <a:r>
              <a:rPr lang="en-US">
                <a:solidFill>
                  <a:srgbClr val="FFFF00"/>
                </a:solidFill>
              </a:rPr>
              <a:t>NOT</a:t>
            </a:r>
            <a:r>
              <a:rPr lang="en-US"/>
              <a:t> depend on which MR procedure is used.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Interpreting The Output: Box by Box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solidFill>
                  <a:schemeClr val="bg1"/>
                </a:solidFill>
              </a:rPr>
              <a:t>So, here are the three most helpful boxes (“CMC”)</a:t>
            </a:r>
          </a:p>
          <a:p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614404" name="Picture 4" descr="correl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590800"/>
            <a:ext cx="2438400" cy="1277938"/>
          </a:xfrm>
          <a:prstGeom prst="rect">
            <a:avLst/>
          </a:prstGeom>
          <a:noFill/>
        </p:spPr>
      </p:pic>
      <p:pic>
        <p:nvPicPr>
          <p:cNvPr id="614405" name="Picture 5" descr="s model summ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114800"/>
            <a:ext cx="3465513" cy="1190625"/>
          </a:xfrm>
          <a:prstGeom prst="rect">
            <a:avLst/>
          </a:prstGeom>
          <a:noFill/>
        </p:spPr>
      </p:pic>
      <p:pic>
        <p:nvPicPr>
          <p:cNvPr id="614406" name="Picture 6" descr="s coeffici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5486400"/>
            <a:ext cx="2667000" cy="1144588"/>
          </a:xfrm>
          <a:prstGeom prst="rect">
            <a:avLst/>
          </a:prstGeom>
          <a:noFill/>
        </p:spPr>
      </p:pic>
      <p:sp>
        <p:nvSpPr>
          <p:cNvPr id="614407" name="Text Box 7"/>
          <p:cNvSpPr txBox="1">
            <a:spLocks noChangeArrowheads="1"/>
          </p:cNvSpPr>
          <p:nvPr/>
        </p:nvSpPr>
        <p:spPr bwMode="auto">
          <a:xfrm>
            <a:off x="5715000" y="2895600"/>
            <a:ext cx="2341563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1400">
                <a:solidFill>
                  <a:srgbClr val="FFFF00"/>
                </a:solidFill>
              </a:rPr>
              <a:t>Answers the question:</a:t>
            </a:r>
          </a:p>
          <a:p>
            <a:pPr marL="342900" indent="-342900" algn="ctr">
              <a:buFontTx/>
              <a:buNone/>
            </a:pPr>
            <a:r>
              <a:rPr lang="en-US" sz="1400">
                <a:solidFill>
                  <a:srgbClr val="FFFF00"/>
                </a:solidFill>
              </a:rPr>
              <a:t>What’s correlated with what?</a:t>
            </a:r>
            <a:r>
              <a:rPr lang="en-US" sz="1800"/>
              <a:t> </a:t>
            </a:r>
          </a:p>
        </p:txBody>
      </p:sp>
      <p:sp>
        <p:nvSpPr>
          <p:cNvPr id="614408" name="Text Box 8"/>
          <p:cNvSpPr txBox="1">
            <a:spLocks noChangeArrowheads="1"/>
          </p:cNvSpPr>
          <p:nvPr/>
        </p:nvSpPr>
        <p:spPr bwMode="auto">
          <a:xfrm>
            <a:off x="6191250" y="4343400"/>
            <a:ext cx="2149475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1400">
                <a:solidFill>
                  <a:srgbClr val="FFFF00"/>
                </a:solidFill>
              </a:rPr>
              <a:t>Answers the question:</a:t>
            </a:r>
          </a:p>
          <a:p>
            <a:pPr marL="342900" indent="-342900" algn="ctr">
              <a:buFontTx/>
              <a:buNone/>
            </a:pPr>
            <a:r>
              <a:rPr lang="en-US" sz="1400">
                <a:solidFill>
                  <a:srgbClr val="FFFF00"/>
                </a:solidFill>
              </a:rPr>
              <a:t>How good are the models?</a:t>
            </a:r>
            <a:r>
              <a:rPr lang="en-US" sz="1800"/>
              <a:t> </a:t>
            </a:r>
          </a:p>
        </p:txBody>
      </p:sp>
      <p:sp>
        <p:nvSpPr>
          <p:cNvPr id="614409" name="Text Box 9"/>
          <p:cNvSpPr txBox="1">
            <a:spLocks noChangeArrowheads="1"/>
          </p:cNvSpPr>
          <p:nvPr/>
        </p:nvSpPr>
        <p:spPr bwMode="auto">
          <a:xfrm>
            <a:off x="5789613" y="5715000"/>
            <a:ext cx="3049587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1400">
                <a:solidFill>
                  <a:srgbClr val="FFFF00"/>
                </a:solidFill>
              </a:rPr>
              <a:t>Answers the question:</a:t>
            </a:r>
          </a:p>
          <a:p>
            <a:pPr marL="342900" indent="-342900" algn="ctr">
              <a:buFontTx/>
              <a:buNone/>
            </a:pPr>
            <a:r>
              <a:rPr lang="en-US" sz="1400">
                <a:solidFill>
                  <a:srgbClr val="FFFF00"/>
                </a:solidFill>
              </a:rPr>
              <a:t>What are my coefficients?</a:t>
            </a:r>
          </a:p>
          <a:p>
            <a:pPr marL="342900" indent="-342900" algn="ctr">
              <a:buFontTx/>
              <a:buNone/>
            </a:pPr>
            <a:r>
              <a:rPr lang="en-US" sz="1400">
                <a:solidFill>
                  <a:srgbClr val="FFFF00"/>
                </a:solidFill>
              </a:rPr>
              <a:t>(Used for prediction… the big picture!)</a:t>
            </a:r>
            <a:r>
              <a:rPr lang="en-US" sz="1800"/>
              <a:t> </a:t>
            </a:r>
          </a:p>
        </p:txBody>
      </p:sp>
      <p:sp>
        <p:nvSpPr>
          <p:cNvPr id="614410" name="Text Box 10"/>
          <p:cNvSpPr txBox="1">
            <a:spLocks noChangeArrowheads="1"/>
          </p:cNvSpPr>
          <p:nvPr/>
        </p:nvSpPr>
        <p:spPr bwMode="auto">
          <a:xfrm>
            <a:off x="682625" y="2784475"/>
            <a:ext cx="1746250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2400">
                <a:solidFill>
                  <a:srgbClr val="FFFF00"/>
                </a:solidFill>
              </a:rPr>
              <a:t>Correlations</a:t>
            </a:r>
            <a:r>
              <a:rPr lang="en-US" sz="1800"/>
              <a:t> </a:t>
            </a:r>
          </a:p>
        </p:txBody>
      </p:sp>
      <p:sp>
        <p:nvSpPr>
          <p:cNvPr id="614411" name="Text Box 11"/>
          <p:cNvSpPr txBox="1">
            <a:spLocks noChangeArrowheads="1"/>
          </p:cNvSpPr>
          <p:nvPr/>
        </p:nvSpPr>
        <p:spPr bwMode="auto">
          <a:xfrm>
            <a:off x="76200" y="4456113"/>
            <a:ext cx="2373313" cy="420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2400">
                <a:solidFill>
                  <a:srgbClr val="FFFF00"/>
                </a:solidFill>
              </a:rPr>
              <a:t> Model Summary</a:t>
            </a:r>
            <a:r>
              <a:rPr lang="en-US" sz="1800"/>
              <a:t> </a:t>
            </a:r>
          </a:p>
        </p:txBody>
      </p:sp>
      <p:sp>
        <p:nvSpPr>
          <p:cNvPr id="614412" name="Text Box 12"/>
          <p:cNvSpPr txBox="1">
            <a:spLocks noChangeArrowheads="1"/>
          </p:cNvSpPr>
          <p:nvPr/>
        </p:nvSpPr>
        <p:spPr bwMode="auto">
          <a:xfrm>
            <a:off x="555625" y="5827713"/>
            <a:ext cx="1728788" cy="420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2400">
                <a:solidFill>
                  <a:srgbClr val="FFFF00"/>
                </a:solidFill>
              </a:rPr>
              <a:t>Coefficients</a:t>
            </a:r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008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EF02"/>
                </a:solidFill>
              </a:rPr>
              <a:t>Part </a:t>
            </a:r>
            <a:r>
              <a:rPr lang="en-US" b="1" u="sng" dirty="0" smtClean="0">
                <a:solidFill>
                  <a:srgbClr val="FFEF02"/>
                </a:solidFill>
              </a:rPr>
              <a:t>3</a:t>
            </a:r>
            <a:endParaRPr lang="en-US" dirty="0"/>
          </a:p>
        </p:txBody>
      </p:sp>
      <p:sp>
        <p:nvSpPr>
          <p:cNvPr id="559107" name="Rectangle 3"/>
          <p:cNvSpPr>
            <a:spLocks noChangeArrowheads="1"/>
          </p:cNvSpPr>
          <p:nvPr/>
        </p:nvSpPr>
        <p:spPr bwMode="auto">
          <a:xfrm>
            <a:off x="1906588" y="2514600"/>
            <a:ext cx="5616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b="1"/>
              <a:t>Interpreting Differences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b="1"/>
              <a:t>Between the Two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bg1"/>
                </a:solidFill>
              </a:rPr>
              <a:t>Seeing the Big MR Picture: Prediction</a:t>
            </a:r>
            <a:r>
              <a:rPr lang="en-US" sz="4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In the world of </a:t>
            </a:r>
            <a:r>
              <a:rPr lang="en-US" sz="2800">
                <a:solidFill>
                  <a:srgbClr val="FFFF00"/>
                </a:solidFill>
              </a:rPr>
              <a:t>raw scores</a:t>
            </a:r>
            <a:r>
              <a:rPr lang="en-US" sz="2800">
                <a:solidFill>
                  <a:schemeClr val="bg1"/>
                </a:solidFill>
              </a:rPr>
              <a:t>, the equation w/b this:</a:t>
            </a:r>
          </a:p>
          <a:p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	y = m</a:t>
            </a:r>
            <a:r>
              <a:rPr lang="en-US" sz="2800" baseline="-25000">
                <a:solidFill>
                  <a:schemeClr val="bg1"/>
                </a:solidFill>
              </a:rPr>
              <a:t>1</a:t>
            </a:r>
            <a:r>
              <a:rPr lang="en-US" sz="2800">
                <a:solidFill>
                  <a:schemeClr val="bg1"/>
                </a:solidFill>
              </a:rPr>
              <a:t>(x</a:t>
            </a:r>
            <a:r>
              <a:rPr lang="en-US" sz="2800" baseline="-25000">
                <a:solidFill>
                  <a:schemeClr val="bg1"/>
                </a:solidFill>
              </a:rPr>
              <a:t>1</a:t>
            </a:r>
            <a:r>
              <a:rPr lang="en-US" sz="2800">
                <a:solidFill>
                  <a:schemeClr val="bg1"/>
                </a:solidFill>
              </a:rPr>
              <a:t>) + m</a:t>
            </a:r>
            <a:r>
              <a:rPr lang="en-US" sz="2800" baseline="-25000">
                <a:solidFill>
                  <a:schemeClr val="bg1"/>
                </a:solidFill>
              </a:rPr>
              <a:t>2</a:t>
            </a:r>
            <a:r>
              <a:rPr lang="en-US" sz="2800">
                <a:solidFill>
                  <a:schemeClr val="bg1"/>
                </a:solidFill>
              </a:rPr>
              <a:t>(x</a:t>
            </a:r>
            <a:r>
              <a:rPr lang="en-US" sz="2800" baseline="-25000">
                <a:solidFill>
                  <a:schemeClr val="bg1"/>
                </a:solidFill>
              </a:rPr>
              <a:t>2</a:t>
            </a:r>
            <a:r>
              <a:rPr lang="en-US" sz="2800">
                <a:solidFill>
                  <a:schemeClr val="bg1"/>
                </a:solidFill>
              </a:rPr>
              <a:t>) + m</a:t>
            </a:r>
            <a:r>
              <a:rPr lang="en-US" sz="2800" baseline="-25000">
                <a:solidFill>
                  <a:schemeClr val="bg1"/>
                </a:solidFill>
              </a:rPr>
              <a:t>3</a:t>
            </a:r>
            <a:r>
              <a:rPr lang="en-US" sz="2800">
                <a:solidFill>
                  <a:schemeClr val="bg1"/>
                </a:solidFill>
              </a:rPr>
              <a:t>(x</a:t>
            </a:r>
            <a:r>
              <a:rPr lang="en-US" sz="2800" baseline="-25000">
                <a:solidFill>
                  <a:schemeClr val="bg1"/>
                </a:solidFill>
              </a:rPr>
              <a:t>3</a:t>
            </a:r>
            <a:r>
              <a:rPr lang="en-US" sz="2800">
                <a:solidFill>
                  <a:schemeClr val="bg1"/>
                </a:solidFill>
              </a:rPr>
              <a:t>) …. + b</a:t>
            </a:r>
          </a:p>
          <a:p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Or, it may be simpler to ‘start’ with the intercept</a:t>
            </a:r>
          </a:p>
          <a:p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	y = b + m</a:t>
            </a:r>
            <a:r>
              <a:rPr lang="en-US" sz="2800" baseline="-25000">
                <a:solidFill>
                  <a:schemeClr val="bg1"/>
                </a:solidFill>
              </a:rPr>
              <a:t>1</a:t>
            </a:r>
            <a:r>
              <a:rPr lang="en-US" sz="2800">
                <a:solidFill>
                  <a:schemeClr val="bg1"/>
                </a:solidFill>
              </a:rPr>
              <a:t>(x</a:t>
            </a:r>
            <a:r>
              <a:rPr lang="en-US" sz="2800" baseline="-25000">
                <a:solidFill>
                  <a:schemeClr val="bg1"/>
                </a:solidFill>
              </a:rPr>
              <a:t>1</a:t>
            </a:r>
            <a:r>
              <a:rPr lang="en-US" sz="2800">
                <a:solidFill>
                  <a:schemeClr val="bg1"/>
                </a:solidFill>
              </a:rPr>
              <a:t>) + m</a:t>
            </a:r>
            <a:r>
              <a:rPr lang="en-US" sz="2800" baseline="-25000">
                <a:solidFill>
                  <a:schemeClr val="bg1"/>
                </a:solidFill>
              </a:rPr>
              <a:t>2</a:t>
            </a:r>
            <a:r>
              <a:rPr lang="en-US" sz="2800">
                <a:solidFill>
                  <a:schemeClr val="bg1"/>
                </a:solidFill>
              </a:rPr>
              <a:t>(x</a:t>
            </a:r>
            <a:r>
              <a:rPr lang="en-US" sz="2800" baseline="-25000">
                <a:solidFill>
                  <a:schemeClr val="bg1"/>
                </a:solidFill>
              </a:rPr>
              <a:t>2</a:t>
            </a:r>
            <a:r>
              <a:rPr lang="en-US" sz="2800">
                <a:solidFill>
                  <a:schemeClr val="bg1"/>
                </a:solidFill>
              </a:rPr>
              <a:t>) + m</a:t>
            </a:r>
            <a:r>
              <a:rPr lang="en-US" sz="2800" baseline="-25000">
                <a:solidFill>
                  <a:schemeClr val="bg1"/>
                </a:solidFill>
              </a:rPr>
              <a:t>3</a:t>
            </a:r>
            <a:r>
              <a:rPr lang="en-US" sz="2800">
                <a:solidFill>
                  <a:schemeClr val="bg1"/>
                </a:solidFill>
              </a:rPr>
              <a:t>(x</a:t>
            </a:r>
            <a:r>
              <a:rPr lang="en-US" sz="2800" baseline="-25000">
                <a:solidFill>
                  <a:schemeClr val="bg1"/>
                </a:solidFill>
              </a:rPr>
              <a:t>3</a:t>
            </a:r>
            <a:r>
              <a:rPr lang="en-US" sz="2800">
                <a:solidFill>
                  <a:schemeClr val="bg1"/>
                </a:solidFill>
              </a:rPr>
              <a:t>) …. </a:t>
            </a:r>
          </a:p>
        </p:txBody>
      </p:sp>
    </p:spTree>
    <p:extLst>
      <p:ext uri="{BB962C8B-B14F-4D97-AF65-F5344CB8AC3E}">
        <p14:creationId xmlns:p14="http://schemas.microsoft.com/office/powerpoint/2010/main" val="1445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Differences Between The Models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We can compare the two models in several ways.</a:t>
            </a:r>
          </a:p>
          <a:p>
            <a:pPr>
              <a:lnSpc>
                <a:spcPct val="80000"/>
              </a:lnSpc>
            </a:pPr>
            <a:endParaRPr lang="en-US" sz="28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First, we might consider the models within the context of “</a:t>
            </a:r>
            <a:r>
              <a:rPr lang="en-US" sz="2800">
                <a:solidFill>
                  <a:srgbClr val="FFFF00"/>
                </a:solidFill>
              </a:rPr>
              <a:t>Ockham’s Razor</a:t>
            </a:r>
            <a:r>
              <a:rPr lang="en-US" sz="2800">
                <a:solidFill>
                  <a:schemeClr val="bg1"/>
                </a:solidFill>
              </a:rPr>
              <a:t>”…</a:t>
            </a:r>
          </a:p>
          <a:p>
            <a:pPr>
              <a:lnSpc>
                <a:spcPct val="80000"/>
              </a:lnSpc>
            </a:pPr>
            <a:endParaRPr lang="en-US" sz="28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FF00"/>
                </a:solidFill>
              </a:rPr>
              <a:t>In other words, how much variance does each model explain ‘per unit complexity’? </a:t>
            </a:r>
          </a:p>
          <a:p>
            <a:pPr>
              <a:lnSpc>
                <a:spcPct val="80000"/>
              </a:lnSpc>
            </a:pPr>
            <a:endParaRPr lang="en-US" sz="28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2"/>
                </a:solidFill>
              </a:rPr>
              <a:t>That is, fewer variables w/b better ALL OTHER THINGS BEING EQUAL.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Differences Between The Models</a:t>
            </a:r>
          </a:p>
        </p:txBody>
      </p:sp>
      <p:pic>
        <p:nvPicPr>
          <p:cNvPr id="561155" name="Picture 3" descr="h mod summ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343400"/>
            <a:ext cx="6721475" cy="2222500"/>
          </a:xfrm>
          <a:prstGeom prst="rect">
            <a:avLst/>
          </a:prstGeom>
          <a:noFill/>
        </p:spPr>
      </p:pic>
      <p:pic>
        <p:nvPicPr>
          <p:cNvPr id="561156" name="Picture 4" descr="s model summary"/>
          <p:cNvPicPr>
            <a:picLocks noChangeAspect="1" noChangeArrowheads="1"/>
          </p:cNvPicPr>
          <p:nvPr/>
        </p:nvPicPr>
        <p:blipFill>
          <a:blip r:embed="rId3" cstate="print"/>
          <a:srcRect r="3694"/>
          <a:stretch>
            <a:fillRect/>
          </a:stretch>
        </p:blipFill>
        <p:spPr bwMode="auto">
          <a:xfrm>
            <a:off x="152400" y="1524000"/>
            <a:ext cx="6677025" cy="2381250"/>
          </a:xfrm>
          <a:prstGeom prst="rect">
            <a:avLst/>
          </a:prstGeom>
          <a:noFill/>
        </p:spPr>
      </p:pic>
      <p:sp>
        <p:nvSpPr>
          <p:cNvPr id="561157" name="Text Box 5"/>
          <p:cNvSpPr txBox="1">
            <a:spLocks noChangeArrowheads="1"/>
          </p:cNvSpPr>
          <p:nvPr/>
        </p:nvSpPr>
        <p:spPr bwMode="auto">
          <a:xfrm>
            <a:off x="7010400" y="4800600"/>
            <a:ext cx="1938338" cy="1416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rgbClr val="FFFF00"/>
                </a:solidFill>
              </a:rPr>
              <a:t>Hierarchical</a:t>
            </a: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FF00"/>
                </a:solidFill>
              </a:rPr>
              <a:t>MR</a:t>
            </a: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FF00"/>
                </a:solidFill>
              </a:rPr>
              <a:t>Model</a:t>
            </a:r>
          </a:p>
        </p:txBody>
      </p:sp>
      <p:sp>
        <p:nvSpPr>
          <p:cNvPr id="561158" name="Text Box 6"/>
          <p:cNvSpPr txBox="1">
            <a:spLocks noChangeArrowheads="1"/>
          </p:cNvSpPr>
          <p:nvPr/>
        </p:nvSpPr>
        <p:spPr bwMode="auto">
          <a:xfrm>
            <a:off x="7289800" y="2133600"/>
            <a:ext cx="1466850" cy="1416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rgbClr val="FFFF00"/>
                </a:solidFill>
              </a:rPr>
              <a:t>Stepwise</a:t>
            </a: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FF00"/>
                </a:solidFill>
              </a:rPr>
              <a:t>MR</a:t>
            </a:r>
          </a:p>
          <a:p>
            <a:pPr marL="342900" indent="-342900" algn="ctr">
              <a:buFontTx/>
              <a:buNone/>
            </a:pPr>
            <a:r>
              <a:rPr lang="en-US">
                <a:solidFill>
                  <a:srgbClr val="FFFF00"/>
                </a:solidFill>
              </a:rPr>
              <a:t>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Differences Between The Models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We can also compare the regression equations for each type of model.</a:t>
            </a:r>
          </a:p>
          <a:p>
            <a:pPr>
              <a:lnSpc>
                <a:spcPct val="80000"/>
              </a:lnSpc>
            </a:pPr>
            <a:endParaRPr lang="en-US" sz="28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Remember, we can do regression equations using </a:t>
            </a:r>
            <a:r>
              <a:rPr lang="en-US" sz="2800">
                <a:solidFill>
                  <a:srgbClr val="FFFF00"/>
                </a:solidFill>
              </a:rPr>
              <a:t>z-scores </a:t>
            </a:r>
            <a:r>
              <a:rPr lang="en-US" sz="2800">
                <a:solidFill>
                  <a:schemeClr val="bg1"/>
                </a:solidFill>
              </a:rPr>
              <a:t>OR </a:t>
            </a:r>
            <a:r>
              <a:rPr lang="en-US" sz="2800">
                <a:solidFill>
                  <a:srgbClr val="FFFF00"/>
                </a:solidFill>
              </a:rPr>
              <a:t>raw scores</a:t>
            </a:r>
            <a:r>
              <a:rPr lang="en-US" sz="280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en-US" sz="28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2"/>
                </a:solidFill>
              </a:rPr>
              <a:t>The z-score equations make more sense intuitively b/c the standardized beta values (standardized slopes) allow for direct comparisons across predictors that use different units of measure.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Differences Between The Models</a:t>
            </a:r>
          </a:p>
        </p:txBody>
      </p:sp>
      <p:sp>
        <p:nvSpPr>
          <p:cNvPr id="563203" name="Text Box 3"/>
          <p:cNvSpPr txBox="1">
            <a:spLocks noChangeArrowheads="1"/>
          </p:cNvSpPr>
          <p:nvPr/>
        </p:nvSpPr>
        <p:spPr bwMode="auto">
          <a:xfrm>
            <a:off x="2286000" y="1524000"/>
            <a:ext cx="456565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rgbClr val="FFFF00"/>
                </a:solidFill>
              </a:rPr>
              <a:t>Stepwise MR</a:t>
            </a:r>
          </a:p>
        </p:txBody>
      </p:sp>
      <p:pic>
        <p:nvPicPr>
          <p:cNvPr id="563204" name="Picture 4" descr="s coeffici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7620000" cy="3270250"/>
          </a:xfrm>
          <a:prstGeom prst="rect">
            <a:avLst/>
          </a:prstGeom>
          <a:noFill/>
        </p:spPr>
      </p:pic>
      <p:sp>
        <p:nvSpPr>
          <p:cNvPr id="563205" name="Text Box 5"/>
          <p:cNvSpPr txBox="1">
            <a:spLocks noChangeArrowheads="1"/>
          </p:cNvSpPr>
          <p:nvPr/>
        </p:nvSpPr>
        <p:spPr bwMode="auto">
          <a:xfrm>
            <a:off x="533400" y="5334000"/>
            <a:ext cx="8153400" cy="1036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Raw Score:  </a:t>
            </a:r>
            <a:r>
              <a:rPr lang="en-US" sz="2000"/>
              <a:t>CredNow = </a:t>
            </a:r>
            <a:r>
              <a:rPr lang="en-US" sz="2000">
                <a:solidFill>
                  <a:srgbClr val="FFFF00"/>
                </a:solidFill>
              </a:rPr>
              <a:t>15.175</a:t>
            </a:r>
            <a:r>
              <a:rPr lang="en-US" sz="2000"/>
              <a:t> – </a:t>
            </a:r>
            <a:r>
              <a:rPr lang="en-US" sz="2000">
                <a:solidFill>
                  <a:srgbClr val="FFFF00"/>
                </a:solidFill>
              </a:rPr>
              <a:t>3.42</a:t>
            </a:r>
            <a:r>
              <a:rPr lang="en-US" sz="2000"/>
              <a:t>(night) - </a:t>
            </a:r>
            <a:r>
              <a:rPr lang="en-US" sz="2000">
                <a:solidFill>
                  <a:srgbClr val="FFFF00"/>
                </a:solidFill>
              </a:rPr>
              <a:t>.087</a:t>
            </a:r>
            <a:r>
              <a:rPr lang="en-US" sz="2000"/>
              <a:t>(age) - </a:t>
            </a:r>
            <a:r>
              <a:rPr lang="en-US" sz="2000">
                <a:solidFill>
                  <a:srgbClr val="FFFF00"/>
                </a:solidFill>
              </a:rPr>
              <a:t>.0473</a:t>
            </a:r>
            <a:r>
              <a:rPr lang="en-US" sz="2000"/>
              <a:t>(emphours)</a:t>
            </a:r>
          </a:p>
          <a:p>
            <a:pPr marL="342900" indent="-342900" algn="ctr">
              <a:buFontTx/>
              <a:buNone/>
            </a:pPr>
            <a:endParaRPr lang="en-US" sz="2000">
              <a:solidFill>
                <a:srgbClr val="FFFF00"/>
              </a:solidFill>
            </a:endParaRPr>
          </a:p>
          <a:p>
            <a:pPr marL="342900" indent="-342900" algn="ctr"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Z-Score:  </a:t>
            </a:r>
            <a:r>
              <a:rPr lang="en-US" sz="2000"/>
              <a:t>Z</a:t>
            </a:r>
            <a:r>
              <a:rPr lang="en-US" sz="2000" baseline="-25000"/>
              <a:t>CredNow</a:t>
            </a:r>
            <a:r>
              <a:rPr lang="en-US" sz="2000"/>
              <a:t> = </a:t>
            </a:r>
            <a:r>
              <a:rPr lang="en-US" sz="2000">
                <a:solidFill>
                  <a:srgbClr val="FFFF00"/>
                </a:solidFill>
              </a:rPr>
              <a:t>0</a:t>
            </a:r>
            <a:r>
              <a:rPr lang="en-US" sz="2000"/>
              <a:t> – </a:t>
            </a:r>
            <a:r>
              <a:rPr lang="en-US" sz="2000">
                <a:solidFill>
                  <a:srgbClr val="FFFF00"/>
                </a:solidFill>
              </a:rPr>
              <a:t>.374</a:t>
            </a:r>
            <a:r>
              <a:rPr lang="en-US" sz="2000"/>
              <a:t>(Z</a:t>
            </a:r>
            <a:r>
              <a:rPr lang="en-US" sz="2000" baseline="-25000"/>
              <a:t>night</a:t>
            </a:r>
            <a:r>
              <a:rPr lang="en-US" sz="2000"/>
              <a:t>) - </a:t>
            </a:r>
            <a:r>
              <a:rPr lang="en-US" sz="2000">
                <a:solidFill>
                  <a:srgbClr val="FFFF00"/>
                </a:solidFill>
              </a:rPr>
              <a:t>.205</a:t>
            </a:r>
            <a:r>
              <a:rPr lang="en-US" sz="2000"/>
              <a:t>(Z</a:t>
            </a:r>
            <a:r>
              <a:rPr lang="en-US" sz="2000" baseline="-25000"/>
              <a:t>age</a:t>
            </a:r>
            <a:r>
              <a:rPr lang="en-US" sz="2000"/>
              <a:t>) - </a:t>
            </a:r>
            <a:r>
              <a:rPr lang="en-US" sz="2000">
                <a:solidFill>
                  <a:srgbClr val="FFFF00"/>
                </a:solidFill>
              </a:rPr>
              <a:t>.186</a:t>
            </a:r>
            <a:r>
              <a:rPr lang="en-US" sz="2000"/>
              <a:t>(Z</a:t>
            </a:r>
            <a:r>
              <a:rPr lang="en-US" sz="2000" baseline="-25000"/>
              <a:t>emphours</a:t>
            </a:r>
            <a:r>
              <a:rPr lang="en-US" sz="20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Differences Between The Models</a:t>
            </a:r>
          </a:p>
        </p:txBody>
      </p:sp>
      <p:sp>
        <p:nvSpPr>
          <p:cNvPr id="564227" name="Text Box 3"/>
          <p:cNvSpPr txBox="1">
            <a:spLocks noChangeArrowheads="1"/>
          </p:cNvSpPr>
          <p:nvPr/>
        </p:nvSpPr>
        <p:spPr bwMode="auto">
          <a:xfrm>
            <a:off x="2286000" y="1524000"/>
            <a:ext cx="456565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rgbClr val="FFFF00"/>
                </a:solidFill>
              </a:rPr>
              <a:t>Hierarchical MR</a:t>
            </a:r>
          </a:p>
        </p:txBody>
      </p:sp>
      <p:sp>
        <p:nvSpPr>
          <p:cNvPr id="564228" name="Text Box 4"/>
          <p:cNvSpPr txBox="1">
            <a:spLocks noChangeArrowheads="1"/>
          </p:cNvSpPr>
          <p:nvPr/>
        </p:nvSpPr>
        <p:spPr bwMode="auto">
          <a:xfrm>
            <a:off x="152400" y="5334000"/>
            <a:ext cx="8991600" cy="1447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1800">
                <a:solidFill>
                  <a:srgbClr val="FFFF00"/>
                </a:solidFill>
              </a:rPr>
              <a:t>Raw Score:  </a:t>
            </a:r>
            <a:r>
              <a:rPr lang="en-US" sz="1800"/>
              <a:t>CredNow = </a:t>
            </a:r>
            <a:r>
              <a:rPr lang="en-US" sz="1800">
                <a:solidFill>
                  <a:srgbClr val="FFFF00"/>
                </a:solidFill>
              </a:rPr>
              <a:t>15.227</a:t>
            </a:r>
            <a:r>
              <a:rPr lang="en-US" sz="1800"/>
              <a:t> – </a:t>
            </a:r>
            <a:r>
              <a:rPr lang="en-US" sz="1800">
                <a:solidFill>
                  <a:srgbClr val="FFFF00"/>
                </a:solidFill>
              </a:rPr>
              <a:t>3.31</a:t>
            </a:r>
            <a:r>
              <a:rPr lang="en-US" sz="1800"/>
              <a:t>(night) - </a:t>
            </a:r>
            <a:r>
              <a:rPr lang="en-US" sz="1800">
                <a:solidFill>
                  <a:srgbClr val="FFFF00"/>
                </a:solidFill>
              </a:rPr>
              <a:t>.0078</a:t>
            </a:r>
            <a:r>
              <a:rPr lang="en-US" sz="1800"/>
              <a:t>(age) - </a:t>
            </a:r>
            <a:r>
              <a:rPr lang="en-US" sz="1800">
                <a:solidFill>
                  <a:srgbClr val="FFFF00"/>
                </a:solidFill>
              </a:rPr>
              <a:t>.0473</a:t>
            </a:r>
            <a:r>
              <a:rPr lang="en-US" sz="1800"/>
              <a:t>(emphours) - </a:t>
            </a:r>
            <a:r>
              <a:rPr lang="en-US" sz="1800">
                <a:solidFill>
                  <a:srgbClr val="FFFF00"/>
                </a:solidFill>
              </a:rPr>
              <a:t>.806</a:t>
            </a:r>
            <a:r>
              <a:rPr lang="en-US" sz="1800"/>
              <a:t>(othact)</a:t>
            </a:r>
          </a:p>
          <a:p>
            <a:pPr marL="342900" indent="-342900" algn="ctr">
              <a:buFontTx/>
              <a:buNone/>
            </a:pPr>
            <a:endParaRPr lang="en-US" sz="1800">
              <a:solidFill>
                <a:srgbClr val="FFFF00"/>
              </a:solidFill>
            </a:endParaRPr>
          </a:p>
          <a:p>
            <a:pPr marL="342900" indent="-342900" algn="ctr"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Z-Score:  </a:t>
            </a:r>
            <a:r>
              <a:rPr lang="en-US" sz="2000"/>
              <a:t>Z</a:t>
            </a:r>
            <a:r>
              <a:rPr lang="en-US" sz="2000" baseline="-25000"/>
              <a:t>CredNow</a:t>
            </a:r>
            <a:r>
              <a:rPr lang="en-US" sz="2000"/>
              <a:t> = </a:t>
            </a:r>
            <a:r>
              <a:rPr lang="en-US" sz="2000">
                <a:solidFill>
                  <a:srgbClr val="FFFF00"/>
                </a:solidFill>
              </a:rPr>
              <a:t>0</a:t>
            </a:r>
            <a:r>
              <a:rPr lang="en-US" sz="2000"/>
              <a:t> – </a:t>
            </a:r>
            <a:r>
              <a:rPr lang="en-US" sz="2000">
                <a:solidFill>
                  <a:srgbClr val="FFFF00"/>
                </a:solidFill>
              </a:rPr>
              <a:t>.362</a:t>
            </a:r>
            <a:r>
              <a:rPr lang="en-US" sz="2000"/>
              <a:t>(Z</a:t>
            </a:r>
            <a:r>
              <a:rPr lang="en-US" sz="2000" baseline="-25000"/>
              <a:t>night</a:t>
            </a:r>
            <a:r>
              <a:rPr lang="en-US" sz="2000"/>
              <a:t>) - </a:t>
            </a:r>
            <a:r>
              <a:rPr lang="en-US" sz="2000">
                <a:solidFill>
                  <a:srgbClr val="FFFF00"/>
                </a:solidFill>
              </a:rPr>
              <a:t>.183</a:t>
            </a:r>
            <a:r>
              <a:rPr lang="en-US" sz="2000"/>
              <a:t>(Z</a:t>
            </a:r>
            <a:r>
              <a:rPr lang="en-US" sz="2000" baseline="-25000"/>
              <a:t>age</a:t>
            </a:r>
            <a:r>
              <a:rPr lang="en-US" sz="2000"/>
              <a:t>) - </a:t>
            </a:r>
            <a:r>
              <a:rPr lang="en-US" sz="2000">
                <a:solidFill>
                  <a:srgbClr val="FFFF00"/>
                </a:solidFill>
              </a:rPr>
              <a:t>.186</a:t>
            </a:r>
            <a:r>
              <a:rPr lang="en-US" sz="2000"/>
              <a:t>(Z</a:t>
            </a:r>
            <a:r>
              <a:rPr lang="en-US" sz="2000" baseline="-25000"/>
              <a:t>emphours</a:t>
            </a:r>
            <a:r>
              <a:rPr lang="en-US" sz="2000"/>
              <a:t>) </a:t>
            </a:r>
            <a:r>
              <a:rPr lang="en-US"/>
              <a:t>- </a:t>
            </a:r>
            <a:r>
              <a:rPr lang="en-US" sz="2000">
                <a:solidFill>
                  <a:srgbClr val="FFFF00"/>
                </a:solidFill>
              </a:rPr>
              <a:t>.111</a:t>
            </a:r>
            <a:r>
              <a:rPr lang="en-US" sz="2000"/>
              <a:t>(Z</a:t>
            </a:r>
            <a:r>
              <a:rPr lang="en-US" sz="2000" baseline="-25000"/>
              <a:t>othact</a:t>
            </a:r>
            <a:r>
              <a:rPr lang="en-US" sz="2000"/>
              <a:t>)</a:t>
            </a:r>
          </a:p>
          <a:p>
            <a:pPr marL="342900" indent="-342900" algn="ctr">
              <a:buFontTx/>
              <a:buNone/>
            </a:pPr>
            <a:endParaRPr lang="en-US" sz="2000"/>
          </a:p>
        </p:txBody>
      </p:sp>
      <p:pic>
        <p:nvPicPr>
          <p:cNvPr id="564229" name="Picture 5" descr="h coerffici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63738"/>
            <a:ext cx="7467600" cy="3303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Differences Between The Models</a:t>
            </a:r>
          </a:p>
        </p:txBody>
      </p:sp>
      <p:sp>
        <p:nvSpPr>
          <p:cNvPr id="565251" name="Text Box 3"/>
          <p:cNvSpPr txBox="1">
            <a:spLocks noChangeArrowheads="1"/>
          </p:cNvSpPr>
          <p:nvPr/>
        </p:nvSpPr>
        <p:spPr bwMode="auto">
          <a:xfrm>
            <a:off x="533400" y="2819400"/>
            <a:ext cx="8153400" cy="1146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rgbClr val="FFFF00"/>
                </a:solidFill>
              </a:rPr>
              <a:t>Stepwise (r</a:t>
            </a:r>
            <a:r>
              <a:rPr lang="en-US" baseline="30000">
                <a:solidFill>
                  <a:srgbClr val="FFFF00"/>
                </a:solidFill>
              </a:rPr>
              <a:t>2</a:t>
            </a:r>
            <a:r>
              <a:rPr lang="en-US">
                <a:solidFill>
                  <a:srgbClr val="FFFF00"/>
                </a:solidFill>
              </a:rPr>
              <a:t> = 0.355) with 3 variables</a:t>
            </a:r>
          </a:p>
          <a:p>
            <a:pPr marL="342900" indent="-342900" algn="ctr">
              <a:buFontTx/>
              <a:buNone/>
            </a:pPr>
            <a:endParaRPr lang="en-US" sz="2000">
              <a:solidFill>
                <a:srgbClr val="FFFF00"/>
              </a:solidFill>
            </a:endParaRPr>
          </a:p>
          <a:p>
            <a:pPr marL="342900" indent="-342900" algn="ctr"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Raw Score:  </a:t>
            </a:r>
            <a:r>
              <a:rPr lang="en-US" sz="2000"/>
              <a:t>CredNow = </a:t>
            </a:r>
            <a:r>
              <a:rPr lang="en-US" sz="2000">
                <a:solidFill>
                  <a:srgbClr val="FFFF00"/>
                </a:solidFill>
              </a:rPr>
              <a:t>15.175</a:t>
            </a:r>
            <a:r>
              <a:rPr lang="en-US" sz="2000"/>
              <a:t> – </a:t>
            </a:r>
            <a:r>
              <a:rPr lang="en-US" sz="2000">
                <a:solidFill>
                  <a:srgbClr val="FFFF00"/>
                </a:solidFill>
              </a:rPr>
              <a:t>3.42</a:t>
            </a:r>
            <a:r>
              <a:rPr lang="en-US" sz="2000"/>
              <a:t>(night) - </a:t>
            </a:r>
            <a:r>
              <a:rPr lang="en-US" sz="2000">
                <a:solidFill>
                  <a:srgbClr val="FFFF00"/>
                </a:solidFill>
              </a:rPr>
              <a:t>.087</a:t>
            </a:r>
            <a:r>
              <a:rPr lang="en-US" sz="2000"/>
              <a:t>(age) - </a:t>
            </a:r>
            <a:r>
              <a:rPr lang="en-US" sz="2000">
                <a:solidFill>
                  <a:srgbClr val="FFFF00"/>
                </a:solidFill>
              </a:rPr>
              <a:t>.0473</a:t>
            </a:r>
            <a:r>
              <a:rPr lang="en-US" sz="2000"/>
              <a:t>(emphours)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565252" name="Text Box 4"/>
          <p:cNvSpPr txBox="1">
            <a:spLocks noChangeArrowheads="1"/>
          </p:cNvSpPr>
          <p:nvPr/>
        </p:nvSpPr>
        <p:spPr bwMode="auto">
          <a:xfrm>
            <a:off x="152400" y="5103813"/>
            <a:ext cx="8991600" cy="144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rgbClr val="FFFF00"/>
                </a:solidFill>
              </a:rPr>
              <a:t>Hierarchical	(r</a:t>
            </a:r>
            <a:r>
              <a:rPr lang="en-US" baseline="30000">
                <a:solidFill>
                  <a:srgbClr val="FFFF00"/>
                </a:solidFill>
              </a:rPr>
              <a:t>2</a:t>
            </a:r>
            <a:r>
              <a:rPr lang="en-US">
                <a:solidFill>
                  <a:srgbClr val="FFFF00"/>
                </a:solidFill>
              </a:rPr>
              <a:t> = 0.367) with 4 variables</a:t>
            </a:r>
          </a:p>
          <a:p>
            <a:pPr marL="342900" indent="-342900" algn="ctr">
              <a:buFontTx/>
              <a:buNone/>
            </a:pPr>
            <a:endParaRPr lang="en-US" sz="2000">
              <a:solidFill>
                <a:srgbClr val="FFFF00"/>
              </a:solidFill>
            </a:endParaRPr>
          </a:p>
          <a:p>
            <a:pPr marL="342900" indent="-342900" algn="ctr">
              <a:buFontTx/>
              <a:buNone/>
            </a:pPr>
            <a:r>
              <a:rPr lang="en-US" sz="1800">
                <a:solidFill>
                  <a:srgbClr val="FFFF00"/>
                </a:solidFill>
              </a:rPr>
              <a:t>Raw Score:  </a:t>
            </a:r>
            <a:r>
              <a:rPr lang="en-US" sz="1800"/>
              <a:t>CredNow = </a:t>
            </a:r>
            <a:r>
              <a:rPr lang="en-US" sz="1800">
                <a:solidFill>
                  <a:srgbClr val="FFFF00"/>
                </a:solidFill>
              </a:rPr>
              <a:t>15.227</a:t>
            </a:r>
            <a:r>
              <a:rPr lang="en-US" sz="1800"/>
              <a:t> – </a:t>
            </a:r>
            <a:r>
              <a:rPr lang="en-US" sz="1800">
                <a:solidFill>
                  <a:srgbClr val="FFFF00"/>
                </a:solidFill>
              </a:rPr>
              <a:t>3.31</a:t>
            </a:r>
            <a:r>
              <a:rPr lang="en-US" sz="1800"/>
              <a:t>(night) - </a:t>
            </a:r>
            <a:r>
              <a:rPr lang="en-US" sz="1800">
                <a:solidFill>
                  <a:srgbClr val="FFFF00"/>
                </a:solidFill>
              </a:rPr>
              <a:t>.0078</a:t>
            </a:r>
            <a:r>
              <a:rPr lang="en-US" sz="1800"/>
              <a:t>(age) - </a:t>
            </a:r>
            <a:r>
              <a:rPr lang="en-US" sz="1800">
                <a:solidFill>
                  <a:srgbClr val="FFFF00"/>
                </a:solidFill>
              </a:rPr>
              <a:t>.0473</a:t>
            </a:r>
            <a:r>
              <a:rPr lang="en-US" sz="1800"/>
              <a:t>(emphours) - </a:t>
            </a:r>
            <a:r>
              <a:rPr lang="en-US" sz="1800">
                <a:solidFill>
                  <a:srgbClr val="FFFF00"/>
                </a:solidFill>
              </a:rPr>
              <a:t>.806</a:t>
            </a:r>
            <a:r>
              <a:rPr lang="en-US" sz="1800"/>
              <a:t>(othact)</a:t>
            </a:r>
          </a:p>
          <a:p>
            <a:pPr marL="342900" indent="-342900" algn="ctr">
              <a:buFontTx/>
              <a:buNone/>
            </a:pPr>
            <a:endParaRPr lang="en-US" sz="2000"/>
          </a:p>
        </p:txBody>
      </p:sp>
      <p:sp>
        <p:nvSpPr>
          <p:cNvPr id="565253" name="Text Box 5"/>
          <p:cNvSpPr txBox="1">
            <a:spLocks noChangeArrowheads="1"/>
          </p:cNvSpPr>
          <p:nvPr/>
        </p:nvSpPr>
        <p:spPr bwMode="auto">
          <a:xfrm>
            <a:off x="457200" y="1828800"/>
            <a:ext cx="828357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/>
              <a:t>Here are the ‘competing’ </a:t>
            </a:r>
            <a:r>
              <a:rPr lang="en-US" b="1">
                <a:solidFill>
                  <a:srgbClr val="FFFF00"/>
                </a:solidFill>
              </a:rPr>
              <a:t>Raw Score</a:t>
            </a:r>
            <a:r>
              <a:rPr lang="en-US"/>
              <a:t> Regression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Differences Between The Models</a:t>
            </a:r>
          </a:p>
        </p:txBody>
      </p:sp>
      <p:sp>
        <p:nvSpPr>
          <p:cNvPr id="566275" name="Text Box 3"/>
          <p:cNvSpPr txBox="1">
            <a:spLocks noChangeArrowheads="1"/>
          </p:cNvSpPr>
          <p:nvPr/>
        </p:nvSpPr>
        <p:spPr bwMode="auto">
          <a:xfrm>
            <a:off x="533400" y="2819400"/>
            <a:ext cx="8153400" cy="1146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rgbClr val="FFFF00"/>
                </a:solidFill>
              </a:rPr>
              <a:t>Stepwise (r</a:t>
            </a:r>
            <a:r>
              <a:rPr lang="en-US" baseline="30000">
                <a:solidFill>
                  <a:srgbClr val="FFFF00"/>
                </a:solidFill>
              </a:rPr>
              <a:t>2</a:t>
            </a:r>
            <a:r>
              <a:rPr lang="en-US">
                <a:solidFill>
                  <a:srgbClr val="FFFF00"/>
                </a:solidFill>
              </a:rPr>
              <a:t> = 0.355) with 3 variables</a:t>
            </a:r>
          </a:p>
          <a:p>
            <a:pPr marL="342900" indent="-342900" algn="ctr">
              <a:buFontTx/>
              <a:buNone/>
            </a:pPr>
            <a:endParaRPr lang="en-US" sz="2000">
              <a:solidFill>
                <a:srgbClr val="FFFF00"/>
              </a:solidFill>
            </a:endParaRPr>
          </a:p>
          <a:p>
            <a:pPr marL="342900" indent="-342900" algn="ctr"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Z-Score:  </a:t>
            </a:r>
            <a:r>
              <a:rPr lang="en-US" sz="2000"/>
              <a:t>ZCredNow = </a:t>
            </a:r>
            <a:r>
              <a:rPr lang="en-US" sz="2000">
                <a:solidFill>
                  <a:srgbClr val="FFFF00"/>
                </a:solidFill>
              </a:rPr>
              <a:t>0</a:t>
            </a:r>
            <a:r>
              <a:rPr lang="en-US" sz="2000"/>
              <a:t> – </a:t>
            </a:r>
            <a:r>
              <a:rPr lang="en-US" sz="2000">
                <a:solidFill>
                  <a:srgbClr val="FFFF00"/>
                </a:solidFill>
              </a:rPr>
              <a:t>.374</a:t>
            </a:r>
            <a:r>
              <a:rPr lang="en-US" sz="2000"/>
              <a:t>(Z</a:t>
            </a:r>
            <a:r>
              <a:rPr lang="en-US" sz="2000" baseline="-25000"/>
              <a:t>night</a:t>
            </a:r>
            <a:r>
              <a:rPr lang="en-US" sz="2000"/>
              <a:t>) - </a:t>
            </a:r>
            <a:r>
              <a:rPr lang="en-US" sz="2000">
                <a:solidFill>
                  <a:srgbClr val="FFFF00"/>
                </a:solidFill>
              </a:rPr>
              <a:t>.205</a:t>
            </a:r>
            <a:r>
              <a:rPr lang="en-US" sz="2000"/>
              <a:t>(Z</a:t>
            </a:r>
            <a:r>
              <a:rPr lang="en-US" sz="2000" baseline="-25000"/>
              <a:t>age</a:t>
            </a:r>
            <a:r>
              <a:rPr lang="en-US" sz="2000"/>
              <a:t>) - </a:t>
            </a:r>
            <a:r>
              <a:rPr lang="en-US" sz="2000">
                <a:solidFill>
                  <a:srgbClr val="FFFF00"/>
                </a:solidFill>
              </a:rPr>
              <a:t>.186</a:t>
            </a:r>
            <a:r>
              <a:rPr lang="en-US" sz="2000"/>
              <a:t>(Z</a:t>
            </a:r>
            <a:r>
              <a:rPr lang="en-US" sz="2000" baseline="-25000"/>
              <a:t>emphours</a:t>
            </a:r>
            <a:r>
              <a:rPr lang="en-US" sz="2000"/>
              <a:t>)</a:t>
            </a:r>
          </a:p>
        </p:txBody>
      </p:sp>
      <p:sp>
        <p:nvSpPr>
          <p:cNvPr id="566276" name="Text Box 4"/>
          <p:cNvSpPr txBox="1">
            <a:spLocks noChangeArrowheads="1"/>
          </p:cNvSpPr>
          <p:nvPr/>
        </p:nvSpPr>
        <p:spPr bwMode="auto">
          <a:xfrm>
            <a:off x="152400" y="5103813"/>
            <a:ext cx="8991600" cy="1816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>
                <a:solidFill>
                  <a:srgbClr val="FFFF00"/>
                </a:solidFill>
              </a:rPr>
              <a:t>Hierarchical	(r</a:t>
            </a:r>
            <a:r>
              <a:rPr lang="en-US" baseline="30000">
                <a:solidFill>
                  <a:srgbClr val="FFFF00"/>
                </a:solidFill>
              </a:rPr>
              <a:t>2</a:t>
            </a:r>
            <a:r>
              <a:rPr lang="en-US">
                <a:solidFill>
                  <a:srgbClr val="FFFF00"/>
                </a:solidFill>
              </a:rPr>
              <a:t> = 0.367) with 4 variables</a:t>
            </a:r>
          </a:p>
          <a:p>
            <a:pPr marL="342900" indent="-342900" algn="ctr">
              <a:buFontTx/>
              <a:buNone/>
            </a:pPr>
            <a:endParaRPr lang="en-US" sz="2000">
              <a:solidFill>
                <a:srgbClr val="FFFF00"/>
              </a:solidFill>
            </a:endParaRPr>
          </a:p>
          <a:p>
            <a:pPr marL="342900" indent="-342900" algn="ctr"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Z-Score:  </a:t>
            </a:r>
            <a:r>
              <a:rPr lang="en-US" sz="2000"/>
              <a:t>Z</a:t>
            </a:r>
            <a:r>
              <a:rPr lang="en-US" sz="2000" baseline="-25000"/>
              <a:t>CredNow</a:t>
            </a:r>
            <a:r>
              <a:rPr lang="en-US" sz="2000"/>
              <a:t> = </a:t>
            </a:r>
            <a:r>
              <a:rPr lang="en-US" sz="2000">
                <a:solidFill>
                  <a:srgbClr val="FFFF00"/>
                </a:solidFill>
              </a:rPr>
              <a:t>0</a:t>
            </a:r>
            <a:r>
              <a:rPr lang="en-US" sz="2000"/>
              <a:t> – </a:t>
            </a:r>
            <a:r>
              <a:rPr lang="en-US" sz="2000">
                <a:solidFill>
                  <a:srgbClr val="FFFF00"/>
                </a:solidFill>
              </a:rPr>
              <a:t>.362</a:t>
            </a:r>
            <a:r>
              <a:rPr lang="en-US" sz="2000"/>
              <a:t>(Z</a:t>
            </a:r>
            <a:r>
              <a:rPr lang="en-US" sz="2000" baseline="-25000"/>
              <a:t>night</a:t>
            </a:r>
            <a:r>
              <a:rPr lang="en-US" sz="2000"/>
              <a:t>) - </a:t>
            </a:r>
            <a:r>
              <a:rPr lang="en-US" sz="2000">
                <a:solidFill>
                  <a:srgbClr val="FFFF00"/>
                </a:solidFill>
              </a:rPr>
              <a:t>.183</a:t>
            </a:r>
            <a:r>
              <a:rPr lang="en-US" sz="2000"/>
              <a:t>(Z</a:t>
            </a:r>
            <a:r>
              <a:rPr lang="en-US" sz="2000" baseline="-25000"/>
              <a:t>age</a:t>
            </a:r>
            <a:r>
              <a:rPr lang="en-US" sz="2000"/>
              <a:t>) - </a:t>
            </a:r>
            <a:r>
              <a:rPr lang="en-US" sz="2000">
                <a:solidFill>
                  <a:srgbClr val="FFFF00"/>
                </a:solidFill>
              </a:rPr>
              <a:t>.186</a:t>
            </a:r>
            <a:r>
              <a:rPr lang="en-US" sz="2000"/>
              <a:t>(Z</a:t>
            </a:r>
            <a:r>
              <a:rPr lang="en-US" sz="2000" baseline="-25000"/>
              <a:t>emphours</a:t>
            </a:r>
            <a:r>
              <a:rPr lang="en-US" sz="2000"/>
              <a:t>) - </a:t>
            </a:r>
            <a:r>
              <a:rPr lang="en-US" sz="2000">
                <a:solidFill>
                  <a:srgbClr val="FFFF00"/>
                </a:solidFill>
              </a:rPr>
              <a:t>.111</a:t>
            </a:r>
            <a:r>
              <a:rPr lang="en-US" sz="2000"/>
              <a:t>(Z</a:t>
            </a:r>
            <a:r>
              <a:rPr lang="en-US" sz="2000" baseline="-25000"/>
              <a:t>othact</a:t>
            </a:r>
            <a:r>
              <a:rPr lang="en-US" sz="2000"/>
              <a:t>)</a:t>
            </a:r>
          </a:p>
          <a:p>
            <a:pPr marL="342900" indent="-342900" algn="ctr">
              <a:buFontTx/>
              <a:buNone/>
            </a:pPr>
            <a:endParaRPr lang="en-US" sz="2000"/>
          </a:p>
          <a:p>
            <a:pPr marL="342900" indent="-342900" algn="ctr">
              <a:buFontTx/>
              <a:buNone/>
            </a:pPr>
            <a:endParaRPr lang="en-US" sz="2000"/>
          </a:p>
        </p:txBody>
      </p:sp>
      <p:sp>
        <p:nvSpPr>
          <p:cNvPr id="566277" name="Text Box 5"/>
          <p:cNvSpPr txBox="1">
            <a:spLocks noChangeArrowheads="1"/>
          </p:cNvSpPr>
          <p:nvPr/>
        </p:nvSpPr>
        <p:spPr bwMode="auto">
          <a:xfrm>
            <a:off x="733425" y="1828800"/>
            <a:ext cx="78581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/>
              <a:t>Here are the ‘competing’ </a:t>
            </a:r>
            <a:r>
              <a:rPr lang="en-US" b="1">
                <a:solidFill>
                  <a:srgbClr val="FFFF00"/>
                </a:solidFill>
              </a:rPr>
              <a:t>Z-Score </a:t>
            </a:r>
            <a:r>
              <a:rPr lang="en-US"/>
              <a:t>Regression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26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bg1"/>
                </a:solidFill>
              </a:rPr>
              <a:t>Seeing the Big MR Picture: Prediction</a:t>
            </a:r>
            <a:r>
              <a:rPr lang="en-US" sz="4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In the world of </a:t>
            </a:r>
            <a:r>
              <a:rPr lang="en-US" sz="2800">
                <a:solidFill>
                  <a:srgbClr val="FFFF00"/>
                </a:solidFill>
              </a:rPr>
              <a:t>raw scores</a:t>
            </a:r>
            <a:r>
              <a:rPr lang="en-US" sz="2800">
                <a:solidFill>
                  <a:schemeClr val="bg1"/>
                </a:solidFill>
              </a:rPr>
              <a:t>, the equation w/b this:</a:t>
            </a:r>
          </a:p>
          <a:p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	y = m</a:t>
            </a:r>
            <a:r>
              <a:rPr lang="en-US" sz="2800" baseline="-25000">
                <a:solidFill>
                  <a:schemeClr val="bg1"/>
                </a:solidFill>
              </a:rPr>
              <a:t>1</a:t>
            </a:r>
            <a:r>
              <a:rPr lang="en-US" sz="2800">
                <a:solidFill>
                  <a:schemeClr val="bg1"/>
                </a:solidFill>
              </a:rPr>
              <a:t>(x</a:t>
            </a:r>
            <a:r>
              <a:rPr lang="en-US" sz="2800" baseline="-25000">
                <a:solidFill>
                  <a:schemeClr val="bg1"/>
                </a:solidFill>
              </a:rPr>
              <a:t>1</a:t>
            </a:r>
            <a:r>
              <a:rPr lang="en-US" sz="2800">
                <a:solidFill>
                  <a:schemeClr val="bg1"/>
                </a:solidFill>
              </a:rPr>
              <a:t>) + m</a:t>
            </a:r>
            <a:r>
              <a:rPr lang="en-US" sz="2800" baseline="-25000">
                <a:solidFill>
                  <a:schemeClr val="bg1"/>
                </a:solidFill>
              </a:rPr>
              <a:t>2</a:t>
            </a:r>
            <a:r>
              <a:rPr lang="en-US" sz="2800">
                <a:solidFill>
                  <a:schemeClr val="bg1"/>
                </a:solidFill>
              </a:rPr>
              <a:t>(x</a:t>
            </a:r>
            <a:r>
              <a:rPr lang="en-US" sz="2800" baseline="-25000">
                <a:solidFill>
                  <a:schemeClr val="bg1"/>
                </a:solidFill>
              </a:rPr>
              <a:t>2</a:t>
            </a:r>
            <a:r>
              <a:rPr lang="en-US" sz="2800">
                <a:solidFill>
                  <a:schemeClr val="bg1"/>
                </a:solidFill>
              </a:rPr>
              <a:t>) + m</a:t>
            </a:r>
            <a:r>
              <a:rPr lang="en-US" sz="2800" baseline="-25000">
                <a:solidFill>
                  <a:schemeClr val="bg1"/>
                </a:solidFill>
              </a:rPr>
              <a:t>3</a:t>
            </a:r>
            <a:r>
              <a:rPr lang="en-US" sz="2800">
                <a:solidFill>
                  <a:schemeClr val="bg1"/>
                </a:solidFill>
              </a:rPr>
              <a:t>(x</a:t>
            </a:r>
            <a:r>
              <a:rPr lang="en-US" sz="2800" baseline="-25000">
                <a:solidFill>
                  <a:schemeClr val="bg1"/>
                </a:solidFill>
              </a:rPr>
              <a:t>3</a:t>
            </a:r>
            <a:r>
              <a:rPr lang="en-US" sz="2800">
                <a:solidFill>
                  <a:schemeClr val="bg1"/>
                </a:solidFill>
              </a:rPr>
              <a:t>) …. + b</a:t>
            </a:r>
          </a:p>
          <a:p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Or, it may be simpler to ‘start’ with the intercept</a:t>
            </a:r>
          </a:p>
          <a:p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	y = b + m</a:t>
            </a:r>
            <a:r>
              <a:rPr lang="en-US" sz="2800" baseline="-25000">
                <a:solidFill>
                  <a:schemeClr val="bg1"/>
                </a:solidFill>
              </a:rPr>
              <a:t>1</a:t>
            </a:r>
            <a:r>
              <a:rPr lang="en-US" sz="2800">
                <a:solidFill>
                  <a:schemeClr val="bg1"/>
                </a:solidFill>
              </a:rPr>
              <a:t>(x</a:t>
            </a:r>
            <a:r>
              <a:rPr lang="en-US" sz="2800" baseline="-25000">
                <a:solidFill>
                  <a:schemeClr val="bg1"/>
                </a:solidFill>
              </a:rPr>
              <a:t>1</a:t>
            </a:r>
            <a:r>
              <a:rPr lang="en-US" sz="2800">
                <a:solidFill>
                  <a:schemeClr val="bg1"/>
                </a:solidFill>
              </a:rPr>
              <a:t>) + m</a:t>
            </a:r>
            <a:r>
              <a:rPr lang="en-US" sz="2800" baseline="-25000">
                <a:solidFill>
                  <a:schemeClr val="bg1"/>
                </a:solidFill>
              </a:rPr>
              <a:t>2</a:t>
            </a:r>
            <a:r>
              <a:rPr lang="en-US" sz="2800">
                <a:solidFill>
                  <a:schemeClr val="bg1"/>
                </a:solidFill>
              </a:rPr>
              <a:t>(x</a:t>
            </a:r>
            <a:r>
              <a:rPr lang="en-US" sz="2800" baseline="-25000">
                <a:solidFill>
                  <a:schemeClr val="bg1"/>
                </a:solidFill>
              </a:rPr>
              <a:t>2</a:t>
            </a:r>
            <a:r>
              <a:rPr lang="en-US" sz="2800">
                <a:solidFill>
                  <a:schemeClr val="bg1"/>
                </a:solidFill>
              </a:rPr>
              <a:t>) + m</a:t>
            </a:r>
            <a:r>
              <a:rPr lang="en-US" sz="2800" baseline="-25000">
                <a:solidFill>
                  <a:schemeClr val="bg1"/>
                </a:solidFill>
              </a:rPr>
              <a:t>3</a:t>
            </a:r>
            <a:r>
              <a:rPr lang="en-US" sz="2800">
                <a:solidFill>
                  <a:schemeClr val="bg1"/>
                </a:solidFill>
              </a:rPr>
              <a:t>(x</a:t>
            </a:r>
            <a:r>
              <a:rPr lang="en-US" sz="2800" baseline="-25000">
                <a:solidFill>
                  <a:schemeClr val="bg1"/>
                </a:solidFill>
              </a:rPr>
              <a:t>3</a:t>
            </a:r>
            <a:r>
              <a:rPr lang="en-US" sz="2800">
                <a:solidFill>
                  <a:schemeClr val="bg1"/>
                </a:solidFill>
              </a:rPr>
              <a:t>) …. </a:t>
            </a:r>
          </a:p>
        </p:txBody>
      </p:sp>
      <p:sp>
        <p:nvSpPr>
          <p:cNvPr id="592900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6461125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sz="1400" dirty="0">
                <a:solidFill>
                  <a:srgbClr val="FFFF00"/>
                </a:solidFill>
              </a:rPr>
              <a:t>Remember that this is the clinically/scientifically relevant variable we’d like to predict!</a:t>
            </a:r>
            <a:r>
              <a:rPr lang="en-US" sz="1800" dirty="0"/>
              <a:t> </a:t>
            </a:r>
          </a:p>
        </p:txBody>
      </p:sp>
      <p:sp>
        <p:nvSpPr>
          <p:cNvPr id="592901" name="Text Box 5"/>
          <p:cNvSpPr txBox="1">
            <a:spLocks noChangeArrowheads="1"/>
          </p:cNvSpPr>
          <p:nvPr/>
        </p:nvSpPr>
        <p:spPr bwMode="auto">
          <a:xfrm>
            <a:off x="3962400" y="5984875"/>
            <a:ext cx="4100513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sz="1400">
                <a:solidFill>
                  <a:srgbClr val="FFFF00"/>
                </a:solidFill>
              </a:rPr>
              <a:t>Remember that SPSS calls the y-intercept “Constant”.</a:t>
            </a:r>
            <a:r>
              <a:rPr lang="en-US" sz="1800"/>
              <a:t> </a:t>
            </a:r>
          </a:p>
        </p:txBody>
      </p:sp>
      <p:sp>
        <p:nvSpPr>
          <p:cNvPr id="592902" name="Text Box 6"/>
          <p:cNvSpPr txBox="1">
            <a:spLocks noChangeArrowheads="1"/>
          </p:cNvSpPr>
          <p:nvPr/>
        </p:nvSpPr>
        <p:spPr bwMode="auto">
          <a:xfrm>
            <a:off x="2133600" y="3733800"/>
            <a:ext cx="6226175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sz="1400">
                <a:solidFill>
                  <a:srgbClr val="FFFF00"/>
                </a:solidFill>
              </a:rPr>
              <a:t>Remember that SPSS calls the raw-score coefficients “unstandardized coefficients”.</a:t>
            </a:r>
            <a:r>
              <a:rPr lang="en-US" sz="1800"/>
              <a:t> </a:t>
            </a:r>
          </a:p>
        </p:txBody>
      </p:sp>
      <p:sp>
        <p:nvSpPr>
          <p:cNvPr id="592903" name="Line 7"/>
          <p:cNvSpPr>
            <a:spLocks noChangeShapeType="1"/>
          </p:cNvSpPr>
          <p:nvPr/>
        </p:nvSpPr>
        <p:spPr bwMode="auto">
          <a:xfrm flipH="1" flipV="1">
            <a:off x="2438400" y="5527675"/>
            <a:ext cx="1524000" cy="6096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2904" name="Line 8"/>
          <p:cNvSpPr>
            <a:spLocks noChangeShapeType="1"/>
          </p:cNvSpPr>
          <p:nvPr/>
        </p:nvSpPr>
        <p:spPr bwMode="auto">
          <a:xfrm flipH="1" flipV="1">
            <a:off x="2590800" y="3581400"/>
            <a:ext cx="3429000" cy="2286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2905" name="Line 9"/>
          <p:cNvSpPr>
            <a:spLocks noChangeShapeType="1"/>
          </p:cNvSpPr>
          <p:nvPr/>
        </p:nvSpPr>
        <p:spPr bwMode="auto">
          <a:xfrm flipH="1" flipV="1">
            <a:off x="3886200" y="3581400"/>
            <a:ext cx="2819400" cy="2286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2906" name="Line 10"/>
          <p:cNvSpPr>
            <a:spLocks noChangeShapeType="1"/>
          </p:cNvSpPr>
          <p:nvPr/>
        </p:nvSpPr>
        <p:spPr bwMode="auto">
          <a:xfrm flipH="1" flipV="1">
            <a:off x="5334000" y="3505200"/>
            <a:ext cx="2209800" cy="304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2907" name="Line 11"/>
          <p:cNvSpPr>
            <a:spLocks noChangeShapeType="1"/>
          </p:cNvSpPr>
          <p:nvPr/>
        </p:nvSpPr>
        <p:spPr bwMode="auto">
          <a:xfrm>
            <a:off x="1828800" y="2819400"/>
            <a:ext cx="0" cy="304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bg1"/>
                </a:solidFill>
              </a:rPr>
              <a:t>Seeing the Big MR Picture: Prediction</a:t>
            </a:r>
            <a:r>
              <a:rPr lang="en-US" sz="4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In the world of </a:t>
            </a:r>
            <a:r>
              <a:rPr lang="en-US" sz="2800">
                <a:solidFill>
                  <a:srgbClr val="FFFF00"/>
                </a:solidFill>
              </a:rPr>
              <a:t>z-scores</a:t>
            </a:r>
            <a:r>
              <a:rPr lang="en-US" sz="2800">
                <a:solidFill>
                  <a:schemeClr val="bg1"/>
                </a:solidFill>
              </a:rPr>
              <a:t>, the equation w/b this:</a:t>
            </a:r>
          </a:p>
          <a:p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	Z</a:t>
            </a:r>
            <a:r>
              <a:rPr lang="en-US" sz="2800" baseline="-25000">
                <a:solidFill>
                  <a:schemeClr val="bg1"/>
                </a:solidFill>
              </a:rPr>
              <a:t>y</a:t>
            </a:r>
            <a:r>
              <a:rPr lang="en-US" sz="2800">
                <a:solidFill>
                  <a:schemeClr val="bg1"/>
                </a:solidFill>
              </a:rPr>
              <a:t> = </a:t>
            </a:r>
            <a:r>
              <a:rPr lang="en-US" sz="280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sz="2800" baseline="-25000">
                <a:solidFill>
                  <a:schemeClr val="bg1"/>
                </a:solidFill>
              </a:rPr>
              <a:t>1</a:t>
            </a:r>
            <a:r>
              <a:rPr lang="en-US" sz="2800">
                <a:solidFill>
                  <a:schemeClr val="bg1"/>
                </a:solidFill>
              </a:rPr>
              <a:t>(Z</a:t>
            </a:r>
            <a:r>
              <a:rPr lang="en-US" sz="2800" baseline="-25000">
                <a:solidFill>
                  <a:schemeClr val="bg1"/>
                </a:solidFill>
              </a:rPr>
              <a:t>x1</a:t>
            </a:r>
            <a:r>
              <a:rPr lang="en-US" sz="2800">
                <a:solidFill>
                  <a:schemeClr val="bg1"/>
                </a:solidFill>
              </a:rPr>
              <a:t>) + </a:t>
            </a:r>
            <a:r>
              <a:rPr lang="en-US" sz="280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sz="2800" baseline="-25000">
                <a:solidFill>
                  <a:schemeClr val="bg1"/>
                </a:solidFill>
              </a:rPr>
              <a:t>2</a:t>
            </a:r>
            <a:r>
              <a:rPr lang="en-US" sz="2800">
                <a:solidFill>
                  <a:schemeClr val="bg1"/>
                </a:solidFill>
              </a:rPr>
              <a:t>(Z</a:t>
            </a:r>
            <a:r>
              <a:rPr lang="en-US" sz="2800" baseline="-25000">
                <a:solidFill>
                  <a:schemeClr val="bg1"/>
                </a:solidFill>
              </a:rPr>
              <a:t>x2</a:t>
            </a:r>
            <a:r>
              <a:rPr lang="en-US" sz="2800">
                <a:solidFill>
                  <a:schemeClr val="bg1"/>
                </a:solidFill>
              </a:rPr>
              <a:t>) + </a:t>
            </a:r>
            <a:r>
              <a:rPr lang="en-US" sz="280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sz="2800" baseline="-25000">
                <a:solidFill>
                  <a:schemeClr val="bg1"/>
                </a:solidFill>
              </a:rPr>
              <a:t>3</a:t>
            </a:r>
            <a:r>
              <a:rPr lang="en-US" sz="2800">
                <a:solidFill>
                  <a:schemeClr val="bg1"/>
                </a:solidFill>
              </a:rPr>
              <a:t>(Z</a:t>
            </a:r>
            <a:r>
              <a:rPr lang="en-US" sz="2800" baseline="-25000">
                <a:solidFill>
                  <a:schemeClr val="bg1"/>
                </a:solidFill>
              </a:rPr>
              <a:t>x3</a:t>
            </a:r>
            <a:r>
              <a:rPr lang="en-US" sz="2800">
                <a:solidFill>
                  <a:schemeClr val="bg1"/>
                </a:solidFill>
              </a:rPr>
              <a:t>) …. </a:t>
            </a:r>
          </a:p>
          <a:p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The intercept is always 0 in Z-score regression!</a:t>
            </a:r>
          </a:p>
          <a:p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2"/>
                </a:solidFill>
              </a:rPr>
              <a:t>The row in SPSS for ‘constants’ will be blank.</a:t>
            </a:r>
          </a:p>
        </p:txBody>
      </p:sp>
    </p:spTree>
    <p:extLst>
      <p:ext uri="{BB962C8B-B14F-4D97-AF65-F5344CB8AC3E}">
        <p14:creationId xmlns:p14="http://schemas.microsoft.com/office/powerpoint/2010/main" val="20726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bg1"/>
                </a:solidFill>
              </a:rPr>
              <a:t>Seeing the Big MR Picture: Prediction</a:t>
            </a:r>
            <a:r>
              <a:rPr lang="en-US" sz="4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In the world of </a:t>
            </a:r>
            <a:r>
              <a:rPr lang="en-US" sz="2800">
                <a:solidFill>
                  <a:srgbClr val="FFFF00"/>
                </a:solidFill>
              </a:rPr>
              <a:t>z-scores</a:t>
            </a:r>
            <a:r>
              <a:rPr lang="en-US" sz="2800">
                <a:solidFill>
                  <a:schemeClr val="bg1"/>
                </a:solidFill>
              </a:rPr>
              <a:t>, the equation w/b this:</a:t>
            </a:r>
          </a:p>
          <a:p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	Z</a:t>
            </a:r>
            <a:r>
              <a:rPr lang="en-US" sz="2800" baseline="-25000">
                <a:solidFill>
                  <a:schemeClr val="bg1"/>
                </a:solidFill>
              </a:rPr>
              <a:t>y</a:t>
            </a:r>
            <a:r>
              <a:rPr lang="en-US" sz="2800">
                <a:solidFill>
                  <a:schemeClr val="bg1"/>
                </a:solidFill>
              </a:rPr>
              <a:t> = </a:t>
            </a:r>
            <a:r>
              <a:rPr lang="en-US" sz="280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sz="2800" baseline="-25000">
                <a:solidFill>
                  <a:schemeClr val="bg1"/>
                </a:solidFill>
              </a:rPr>
              <a:t>1</a:t>
            </a:r>
            <a:r>
              <a:rPr lang="en-US" sz="2800">
                <a:solidFill>
                  <a:schemeClr val="bg1"/>
                </a:solidFill>
              </a:rPr>
              <a:t>(Z</a:t>
            </a:r>
            <a:r>
              <a:rPr lang="en-US" sz="2800" baseline="-25000">
                <a:solidFill>
                  <a:schemeClr val="bg1"/>
                </a:solidFill>
              </a:rPr>
              <a:t>x1</a:t>
            </a:r>
            <a:r>
              <a:rPr lang="en-US" sz="2800">
                <a:solidFill>
                  <a:schemeClr val="bg1"/>
                </a:solidFill>
              </a:rPr>
              <a:t>) + </a:t>
            </a:r>
            <a:r>
              <a:rPr lang="en-US" sz="280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sz="2800" baseline="-25000">
                <a:solidFill>
                  <a:schemeClr val="bg1"/>
                </a:solidFill>
              </a:rPr>
              <a:t>2</a:t>
            </a:r>
            <a:r>
              <a:rPr lang="en-US" sz="2800">
                <a:solidFill>
                  <a:schemeClr val="bg1"/>
                </a:solidFill>
              </a:rPr>
              <a:t>(Z</a:t>
            </a:r>
            <a:r>
              <a:rPr lang="en-US" sz="2800" baseline="-25000">
                <a:solidFill>
                  <a:schemeClr val="bg1"/>
                </a:solidFill>
              </a:rPr>
              <a:t>x2</a:t>
            </a:r>
            <a:r>
              <a:rPr lang="en-US" sz="2800">
                <a:solidFill>
                  <a:schemeClr val="bg1"/>
                </a:solidFill>
              </a:rPr>
              <a:t>) + </a:t>
            </a:r>
            <a:r>
              <a:rPr lang="en-US" sz="280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sz="2800" baseline="-25000">
                <a:solidFill>
                  <a:schemeClr val="bg1"/>
                </a:solidFill>
              </a:rPr>
              <a:t>3</a:t>
            </a:r>
            <a:r>
              <a:rPr lang="en-US" sz="2800">
                <a:solidFill>
                  <a:schemeClr val="bg1"/>
                </a:solidFill>
              </a:rPr>
              <a:t>(Z</a:t>
            </a:r>
            <a:r>
              <a:rPr lang="en-US" sz="2800" baseline="-25000">
                <a:solidFill>
                  <a:schemeClr val="bg1"/>
                </a:solidFill>
              </a:rPr>
              <a:t>x3</a:t>
            </a:r>
            <a:r>
              <a:rPr lang="en-US" sz="2800">
                <a:solidFill>
                  <a:schemeClr val="bg1"/>
                </a:solidFill>
              </a:rPr>
              <a:t>) …. </a:t>
            </a:r>
          </a:p>
          <a:p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The intercept is always 0 in Z-score regression!</a:t>
            </a:r>
          </a:p>
          <a:p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2"/>
                </a:solidFill>
              </a:rPr>
              <a:t>The row in SPSS for ‘constants’ will be blank.</a:t>
            </a:r>
          </a:p>
        </p:txBody>
      </p:sp>
      <p:sp>
        <p:nvSpPr>
          <p:cNvPr id="594948" name="Text Box 4"/>
          <p:cNvSpPr txBox="1">
            <a:spLocks noChangeArrowheads="1"/>
          </p:cNvSpPr>
          <p:nvPr/>
        </p:nvSpPr>
        <p:spPr bwMode="auto">
          <a:xfrm>
            <a:off x="1219200" y="2667000"/>
            <a:ext cx="6461125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sz="1400">
                <a:solidFill>
                  <a:srgbClr val="FFFF00"/>
                </a:solidFill>
              </a:rPr>
              <a:t>Remember that this is the clinically/scientifically relevant variable we’d like to predict!</a:t>
            </a:r>
            <a:r>
              <a:rPr lang="en-US" sz="1800"/>
              <a:t> </a:t>
            </a:r>
          </a:p>
        </p:txBody>
      </p:sp>
      <p:sp>
        <p:nvSpPr>
          <p:cNvPr id="594949" name="Text Box 5"/>
          <p:cNvSpPr txBox="1">
            <a:spLocks noChangeArrowheads="1"/>
          </p:cNvSpPr>
          <p:nvPr/>
        </p:nvSpPr>
        <p:spPr bwMode="auto">
          <a:xfrm>
            <a:off x="3962400" y="5984875"/>
            <a:ext cx="4100513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sz="1400" dirty="0">
                <a:solidFill>
                  <a:srgbClr val="FFFF00"/>
                </a:solidFill>
              </a:rPr>
              <a:t>Remember that SPSS calls the y-intercept “Constant”.</a:t>
            </a:r>
            <a:r>
              <a:rPr lang="en-US" sz="1800" dirty="0"/>
              <a:t> </a:t>
            </a:r>
          </a:p>
        </p:txBody>
      </p:sp>
      <p:sp>
        <p:nvSpPr>
          <p:cNvPr id="594950" name="Text Box 6"/>
          <p:cNvSpPr txBox="1">
            <a:spLocks noChangeArrowheads="1"/>
          </p:cNvSpPr>
          <p:nvPr/>
        </p:nvSpPr>
        <p:spPr bwMode="auto">
          <a:xfrm>
            <a:off x="2133600" y="3657600"/>
            <a:ext cx="586105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sz="1400">
                <a:solidFill>
                  <a:srgbClr val="FFFF00"/>
                </a:solidFill>
              </a:rPr>
              <a:t>Remember that SPSS calls the z-score coefficients “standardized coefficients”.</a:t>
            </a:r>
            <a:r>
              <a:rPr lang="en-US" sz="1800"/>
              <a:t> </a:t>
            </a:r>
          </a:p>
        </p:txBody>
      </p:sp>
      <p:sp>
        <p:nvSpPr>
          <p:cNvPr id="594951" name="Line 7"/>
          <p:cNvSpPr>
            <a:spLocks noChangeShapeType="1"/>
          </p:cNvSpPr>
          <p:nvPr/>
        </p:nvSpPr>
        <p:spPr bwMode="auto">
          <a:xfrm flipH="1" flipV="1">
            <a:off x="2590800" y="3505200"/>
            <a:ext cx="3429000" cy="2286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952" name="Line 8"/>
          <p:cNvSpPr>
            <a:spLocks noChangeShapeType="1"/>
          </p:cNvSpPr>
          <p:nvPr/>
        </p:nvSpPr>
        <p:spPr bwMode="auto">
          <a:xfrm flipH="1" flipV="1">
            <a:off x="3886200" y="3505200"/>
            <a:ext cx="2819400" cy="2286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953" name="Line 9"/>
          <p:cNvSpPr>
            <a:spLocks noChangeShapeType="1"/>
          </p:cNvSpPr>
          <p:nvPr/>
        </p:nvSpPr>
        <p:spPr bwMode="auto">
          <a:xfrm flipH="1" flipV="1">
            <a:off x="5486400" y="3505200"/>
            <a:ext cx="2209800" cy="304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954" name="Line 10"/>
          <p:cNvSpPr>
            <a:spLocks noChangeShapeType="1"/>
          </p:cNvSpPr>
          <p:nvPr/>
        </p:nvSpPr>
        <p:spPr bwMode="auto">
          <a:xfrm flipH="1">
            <a:off x="1905000" y="2971800"/>
            <a:ext cx="533400" cy="1524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bg1"/>
                </a:solidFill>
              </a:rPr>
              <a:t>Seeing the Big MR Picture: Prediction</a:t>
            </a:r>
            <a:r>
              <a:rPr lang="en-US" sz="4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The coefficients for raw- or z-score prediction will come from the ‘</a:t>
            </a:r>
            <a:r>
              <a:rPr lang="en-US" sz="2800" dirty="0">
                <a:solidFill>
                  <a:srgbClr val="FFFF00"/>
                </a:solidFill>
              </a:rPr>
              <a:t>coefficients box</a:t>
            </a:r>
            <a:r>
              <a:rPr lang="en-US" sz="2800" dirty="0">
                <a:solidFill>
                  <a:schemeClr val="bg1"/>
                </a:solidFill>
              </a:rPr>
              <a:t>’ in the SPSS output.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More on that later. </a:t>
            </a:r>
          </a:p>
        </p:txBody>
      </p:sp>
      <p:pic>
        <p:nvPicPr>
          <p:cNvPr id="595972" name="Picture 4" descr="s coeffici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971800"/>
            <a:ext cx="4267200" cy="183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88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EF02"/>
                </a:solidFill>
              </a:rPr>
              <a:t>Part </a:t>
            </a:r>
            <a:r>
              <a:rPr lang="en-US" b="1" u="sng" dirty="0" smtClean="0">
                <a:solidFill>
                  <a:srgbClr val="FFEF02"/>
                </a:solidFill>
              </a:rPr>
              <a:t>2</a:t>
            </a:r>
            <a:endParaRPr lang="en-US" dirty="0"/>
          </a:p>
        </p:txBody>
      </p:sp>
      <p:sp>
        <p:nvSpPr>
          <p:cNvPr id="534531" name="Rectangle 3"/>
          <p:cNvSpPr>
            <a:spLocks noChangeArrowheads="1"/>
          </p:cNvSpPr>
          <p:nvPr/>
        </p:nvSpPr>
        <p:spPr bwMode="auto">
          <a:xfrm>
            <a:off x="2195513" y="2514600"/>
            <a:ext cx="5054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b="1"/>
              <a:t>Stepwise MR in SPSS: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b="1"/>
              <a:t>An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1686</Words>
  <Application>Microsoft Office PowerPoint</Application>
  <PresentationFormat>On-screen Show (4:3)</PresentationFormat>
  <Paragraphs>278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Symbol</vt:lpstr>
      <vt:lpstr>Times</vt:lpstr>
      <vt:lpstr>Wingdings</vt:lpstr>
      <vt:lpstr>Blank</vt:lpstr>
      <vt:lpstr>Outline of Today’s Discussion</vt:lpstr>
      <vt:lpstr>Part 1</vt:lpstr>
      <vt:lpstr>Seeing the Big MR Picture: Prediction </vt:lpstr>
      <vt:lpstr>Seeing the Big MR Picture: Prediction </vt:lpstr>
      <vt:lpstr>Seeing the Big MR Picture: Prediction </vt:lpstr>
      <vt:lpstr>Seeing the Big MR Picture: Prediction </vt:lpstr>
      <vt:lpstr>Seeing the Big MR Picture: Prediction </vt:lpstr>
      <vt:lpstr>Seeing the Big MR Picture: Prediction </vt:lpstr>
      <vt:lpstr>Part 2</vt:lpstr>
      <vt:lpstr>MR Example Variables</vt:lpstr>
      <vt:lpstr>Stepwise MR in SPSS</vt:lpstr>
      <vt:lpstr>Stepwise MR in SPSS</vt:lpstr>
      <vt:lpstr>Stepwise MR in SPSS</vt:lpstr>
      <vt:lpstr>Starting SPSS on Different Models</vt:lpstr>
      <vt:lpstr>Stepwise MR in SPSS</vt:lpstr>
      <vt:lpstr>Stepwise MR in SPSS</vt:lpstr>
      <vt:lpstr>Interpreting The Output: Box by Box</vt:lpstr>
      <vt:lpstr>Interpreting The Output: Box by Box</vt:lpstr>
      <vt:lpstr>Interpreting The Output: Box by Box</vt:lpstr>
      <vt:lpstr>Interpreting The Output: Box by Box</vt:lpstr>
      <vt:lpstr>Interpreting The Output: Box by Box</vt:lpstr>
      <vt:lpstr>Interpreting The Output: Box by Box</vt:lpstr>
      <vt:lpstr>PowerPoint Presentation</vt:lpstr>
      <vt:lpstr>Building the Prediction Equations</vt:lpstr>
      <vt:lpstr>Building the Prediction Equations</vt:lpstr>
      <vt:lpstr>Building the Prediction Equations</vt:lpstr>
      <vt:lpstr>Building the Prediction Equations</vt:lpstr>
      <vt:lpstr>Building the Prediction Equations</vt:lpstr>
      <vt:lpstr>Building the Prediction Equations</vt:lpstr>
      <vt:lpstr>Part 2</vt:lpstr>
      <vt:lpstr>Hierarchical MR in SPSS</vt:lpstr>
      <vt:lpstr>Hierarchical MR in SPSS</vt:lpstr>
      <vt:lpstr>Hierarchical MR in SPSS</vt:lpstr>
      <vt:lpstr>Starting SPSS on Different Models</vt:lpstr>
      <vt:lpstr>Hierarchical MR in SPSS</vt:lpstr>
      <vt:lpstr>Hierarchical MR in SPSS</vt:lpstr>
      <vt:lpstr>Hierarchical MR in SPSS</vt:lpstr>
      <vt:lpstr>Interpreting The Output: Box by Box</vt:lpstr>
      <vt:lpstr>Part 3</vt:lpstr>
      <vt:lpstr>Differences Between The Models</vt:lpstr>
      <vt:lpstr>Differences Between The Models</vt:lpstr>
      <vt:lpstr>Differences Between The Models</vt:lpstr>
      <vt:lpstr>Differences Between The Models</vt:lpstr>
      <vt:lpstr>Differences Between The Models</vt:lpstr>
      <vt:lpstr>Differences Between The Models</vt:lpstr>
      <vt:lpstr>Differences Between The Models</vt:lpstr>
      <vt:lpstr>PowerPoint Presentation</vt:lpstr>
    </vt:vector>
  </TitlesOfParts>
  <Company>Computing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 1/13/02</dc:title>
  <dc:creator>name Denison</dc:creator>
  <cp:lastModifiedBy>Windows User</cp:lastModifiedBy>
  <cp:revision>242</cp:revision>
  <cp:lastPrinted>2003-09-05T01:06:48Z</cp:lastPrinted>
  <dcterms:created xsi:type="dcterms:W3CDTF">2003-01-06T15:18:30Z</dcterms:created>
  <dcterms:modified xsi:type="dcterms:W3CDTF">2015-10-19T11:02:09Z</dcterms:modified>
</cp:coreProperties>
</file>